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3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4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5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  <p:sldMasterId id="2147483672" r:id="rId3"/>
  </p:sldMasterIdLst>
  <p:notesMasterIdLst>
    <p:notesMasterId r:id="rId32"/>
  </p:notesMasterIdLst>
  <p:sldIdLst>
    <p:sldId id="432" r:id="rId4"/>
    <p:sldId id="434" r:id="rId5"/>
    <p:sldId id="435" r:id="rId6"/>
    <p:sldId id="522" r:id="rId7"/>
    <p:sldId id="521" r:id="rId8"/>
    <p:sldId id="523" r:id="rId9"/>
    <p:sldId id="475" r:id="rId10"/>
    <p:sldId id="524" r:id="rId11"/>
    <p:sldId id="520" r:id="rId12"/>
    <p:sldId id="525" r:id="rId13"/>
    <p:sldId id="491" r:id="rId14"/>
    <p:sldId id="535" r:id="rId15"/>
    <p:sldId id="536" r:id="rId16"/>
    <p:sldId id="539" r:id="rId17"/>
    <p:sldId id="538" r:id="rId18"/>
    <p:sldId id="537" r:id="rId19"/>
    <p:sldId id="540" r:id="rId20"/>
    <p:sldId id="541" r:id="rId21"/>
    <p:sldId id="545" r:id="rId22"/>
    <p:sldId id="544" r:id="rId23"/>
    <p:sldId id="543" r:id="rId24"/>
    <p:sldId id="547" r:id="rId25"/>
    <p:sldId id="551" r:id="rId26"/>
    <p:sldId id="554" r:id="rId27"/>
    <p:sldId id="552" r:id="rId28"/>
    <p:sldId id="553" r:id="rId29"/>
    <p:sldId id="555" r:id="rId30"/>
    <p:sldId id="450" r:id="rId31"/>
  </p:sldIdLst>
  <p:sldSz cx="12192000" cy="6858000"/>
  <p:notesSz cx="6858000" cy="9144000"/>
  <p:custDataLst>
    <p:tags r:id="rId3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3" userDrawn="1">
          <p15:clr>
            <a:srgbClr val="A4A3A4"/>
          </p15:clr>
        </p15:guide>
        <p15:guide id="2" orient="horz" pos="184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B9FAE"/>
    <a:srgbClr val="FF0000"/>
    <a:srgbClr val="89CA7F"/>
    <a:srgbClr val="76C4A5"/>
    <a:srgbClr val="32A8B2"/>
    <a:srgbClr val="89CA7D"/>
    <a:srgbClr val="65BE8B"/>
    <a:srgbClr val="58B990"/>
    <a:srgbClr val="32AC9F"/>
    <a:srgbClr val="C9AE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558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786" y="84"/>
      </p:cViewPr>
      <p:guideLst>
        <p:guide pos="3843"/>
        <p:guide orient="horz" pos="18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34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viewProps" Target="viewProp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092D09-6E53-4EE3-94EA-323CDEEA173D}" type="datetimeFigureOut">
              <a:rPr lang="zh-CN" altLang="en-US" smtClean="0"/>
              <a:t>2025/2/24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23550C-0EAD-42A3-AC8C-7F87D0B3B98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  <a:t>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B73FCBD-2478-4DA3-8A2B-85FC5CC9166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  <a:t>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  <a:t>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  <a:t>11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  <a:t>28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9BB5D0-35E4-459D-AEF3-FE4D7C45CC1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9BB5D0-35E4-459D-AEF3-FE4D7C45CC1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9BB5D0-35E4-459D-AEF3-FE4D7C45CC1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9BB5D0-35E4-459D-AEF3-FE4D7C45CC1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9BB5D0-35E4-459D-AEF3-FE4D7C45CC1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9BB5D0-35E4-459D-AEF3-FE4D7C45CC1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9BB5D0-35E4-459D-AEF3-FE4D7C45CC1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9BB5D0-35E4-459D-AEF3-FE4D7C45CC1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9BB5D0-35E4-459D-AEF3-FE4D7C45CC1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9BB5D0-35E4-459D-AEF3-FE4D7C45CC1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9BB5D0-35E4-459D-AEF3-FE4D7C45CC1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印品黑体" panose="00000500000000000000" pitchFamily="2" charset="-122"/>
          <a:ea typeface="印品黑体" panose="00000500000000000000" pitchFamily="2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印品黑体" panose="00000500000000000000" pitchFamily="2" charset="-122"/>
          <a:ea typeface="印品黑体" panose="00000500000000000000" pitchFamily="2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印品黑体" panose="00000500000000000000" pitchFamily="2" charset="-122"/>
          <a:ea typeface="印品黑体" panose="00000500000000000000" pitchFamily="2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印品黑体" panose="00000500000000000000" pitchFamily="2" charset="-122"/>
          <a:ea typeface="印品黑体" panose="00000500000000000000" pitchFamily="2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印品黑体" panose="00000500000000000000" pitchFamily="2" charset="-122"/>
          <a:ea typeface="印品黑体" panose="00000500000000000000" pitchFamily="2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印品黑体" panose="00000500000000000000" pitchFamily="2" charset="-122"/>
          <a:ea typeface="印品黑体" panose="00000500000000000000" pitchFamily="2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.xml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tags" Target="../tags/tag22.xml"/><Relationship Id="rId7" Type="http://schemas.openxmlformats.org/officeDocument/2006/relationships/image" Target="../media/image12.png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image" Target="../media/image2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tags" Target="../tags/tag26.xml"/><Relationship Id="rId7" Type="http://schemas.openxmlformats.org/officeDocument/2006/relationships/image" Target="../media/image15.png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6" Type="http://schemas.openxmlformats.org/officeDocument/2006/relationships/image" Target="../media/image14.png"/><Relationship Id="rId5" Type="http://schemas.openxmlformats.org/officeDocument/2006/relationships/image" Target="../media/image2.png"/><Relationship Id="rId4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tags" Target="../tags/tag31.xml"/><Relationship Id="rId7" Type="http://schemas.openxmlformats.org/officeDocument/2006/relationships/image" Target="../media/image23.GIF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image" Target="../media/image22.png"/><Relationship Id="rId5" Type="http://schemas.openxmlformats.org/officeDocument/2006/relationships/image" Target="../media/image2.png"/><Relationship Id="rId4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10.xml"/><Relationship Id="rId13" Type="http://schemas.openxmlformats.org/officeDocument/2006/relationships/slideLayout" Target="../slideLayouts/slideLayout29.xml"/><Relationship Id="rId3" Type="http://schemas.openxmlformats.org/officeDocument/2006/relationships/tags" Target="../tags/tag5.xml"/><Relationship Id="rId7" Type="http://schemas.openxmlformats.org/officeDocument/2006/relationships/tags" Target="../tags/tag9.xml"/><Relationship Id="rId12" Type="http://schemas.openxmlformats.org/officeDocument/2006/relationships/tags" Target="../tags/tag14.xml"/><Relationship Id="rId2" Type="http://schemas.openxmlformats.org/officeDocument/2006/relationships/tags" Target="../tags/tag4.xml"/><Relationship Id="rId16" Type="http://schemas.openxmlformats.org/officeDocument/2006/relationships/image" Target="../media/image5.png"/><Relationship Id="rId1" Type="http://schemas.openxmlformats.org/officeDocument/2006/relationships/tags" Target="../tags/tag3.xml"/><Relationship Id="rId6" Type="http://schemas.openxmlformats.org/officeDocument/2006/relationships/tags" Target="../tags/tag8.xml"/><Relationship Id="rId11" Type="http://schemas.openxmlformats.org/officeDocument/2006/relationships/tags" Target="../tags/tag13.xml"/><Relationship Id="rId5" Type="http://schemas.openxmlformats.org/officeDocument/2006/relationships/tags" Target="../tags/tag7.xml"/><Relationship Id="rId15" Type="http://schemas.openxmlformats.org/officeDocument/2006/relationships/image" Target="../media/image4.jpeg"/><Relationship Id="rId10" Type="http://schemas.openxmlformats.org/officeDocument/2006/relationships/tags" Target="../tags/tag12.xml"/><Relationship Id="rId4" Type="http://schemas.openxmlformats.org/officeDocument/2006/relationships/tags" Target="../tags/tag6.xml"/><Relationship Id="rId9" Type="http://schemas.openxmlformats.org/officeDocument/2006/relationships/tags" Target="../tags/tag11.xml"/><Relationship Id="rId1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9.xml"/><Relationship Id="rId1" Type="http://schemas.openxmlformats.org/officeDocument/2006/relationships/tags" Target="../tags/tag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9.xml"/><Relationship Id="rId1" Type="http://schemas.openxmlformats.org/officeDocument/2006/relationships/tags" Target="../tags/tag1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任意多边形 33"/>
          <p:cNvSpPr/>
          <p:nvPr/>
        </p:nvSpPr>
        <p:spPr bwMode="auto">
          <a:xfrm>
            <a:off x="0" y="4698869"/>
            <a:ext cx="12196763" cy="2088232"/>
          </a:xfrm>
          <a:custGeom>
            <a:avLst/>
            <a:gdLst>
              <a:gd name="connsiteX0" fmla="*/ 0 w 12196763"/>
              <a:gd name="connsiteY0" fmla="*/ 0 h 2088232"/>
              <a:gd name="connsiteX1" fmla="*/ 12196763 w 12196763"/>
              <a:gd name="connsiteY1" fmla="*/ 0 h 2088232"/>
              <a:gd name="connsiteX2" fmla="*/ 12196763 w 12196763"/>
              <a:gd name="connsiteY2" fmla="*/ 2088232 h 2088232"/>
              <a:gd name="connsiteX3" fmla="*/ 3673756 w 12196763"/>
              <a:gd name="connsiteY3" fmla="*/ 2088232 h 2088232"/>
              <a:gd name="connsiteX4" fmla="*/ 2617330 w 12196763"/>
              <a:gd name="connsiteY4" fmla="*/ 861209 h 2088232"/>
              <a:gd name="connsiteX5" fmla="*/ 1560904 w 12196763"/>
              <a:gd name="connsiteY5" fmla="*/ 2088232 h 2088232"/>
              <a:gd name="connsiteX6" fmla="*/ 0 w 12196763"/>
              <a:gd name="connsiteY6" fmla="*/ 2088232 h 2088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6763" h="2088232">
                <a:moveTo>
                  <a:pt x="0" y="0"/>
                </a:moveTo>
                <a:lnTo>
                  <a:pt x="12196763" y="0"/>
                </a:lnTo>
                <a:lnTo>
                  <a:pt x="12196763" y="2088232"/>
                </a:lnTo>
                <a:lnTo>
                  <a:pt x="3673756" y="2088232"/>
                </a:lnTo>
                <a:lnTo>
                  <a:pt x="2617330" y="861209"/>
                </a:lnTo>
                <a:lnTo>
                  <a:pt x="1560904" y="2088232"/>
                </a:lnTo>
                <a:lnTo>
                  <a:pt x="0" y="2088232"/>
                </a:lnTo>
                <a:close/>
              </a:path>
            </a:pathLst>
          </a:custGeom>
          <a:blipFill>
            <a:blip r:embed="rId3"/>
            <a:srcRect/>
            <a:stretch>
              <a:fillRect t="-244687" b="-44289"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7" name="任意多边形 36"/>
          <p:cNvSpPr/>
          <p:nvPr/>
        </p:nvSpPr>
        <p:spPr bwMode="auto">
          <a:xfrm>
            <a:off x="3892179" y="1484784"/>
            <a:ext cx="9252321" cy="5373216"/>
          </a:xfrm>
          <a:custGeom>
            <a:avLst/>
            <a:gdLst>
              <a:gd name="connsiteX0" fmla="*/ 4626161 w 9252321"/>
              <a:gd name="connsiteY0" fmla="*/ 0 h 5373216"/>
              <a:gd name="connsiteX1" fmla="*/ 9252321 w 9252321"/>
              <a:gd name="connsiteY1" fmla="*/ 5373216 h 5373216"/>
              <a:gd name="connsiteX2" fmla="*/ 8510848 w 9252321"/>
              <a:gd name="connsiteY2" fmla="*/ 5373216 h 5373216"/>
              <a:gd name="connsiteX3" fmla="*/ 4626160 w 9252321"/>
              <a:gd name="connsiteY3" fmla="*/ 861209 h 5373216"/>
              <a:gd name="connsiteX4" fmla="*/ 741472 w 9252321"/>
              <a:gd name="connsiteY4" fmla="*/ 5373216 h 5373216"/>
              <a:gd name="connsiteX5" fmla="*/ 0 w 9252321"/>
              <a:gd name="connsiteY5" fmla="*/ 5373216 h 5373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252321" h="5373216">
                <a:moveTo>
                  <a:pt x="4626161" y="0"/>
                </a:moveTo>
                <a:lnTo>
                  <a:pt x="9252321" y="5373216"/>
                </a:lnTo>
                <a:lnTo>
                  <a:pt x="8510848" y="5373216"/>
                </a:lnTo>
                <a:lnTo>
                  <a:pt x="4626160" y="861209"/>
                </a:lnTo>
                <a:lnTo>
                  <a:pt x="741472" y="5373216"/>
                </a:lnTo>
                <a:lnTo>
                  <a:pt x="0" y="5373216"/>
                </a:lnTo>
                <a:close/>
              </a:path>
            </a:pathLst>
          </a:custGeom>
          <a:solidFill>
            <a:srgbClr val="F5F2F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202470" y="3497939"/>
            <a:ext cx="7862804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>
                <a:rot lat="0" lon="0" rev="0"/>
              </a:lightRig>
            </a:scene3d>
            <a:sp3d contourW="12700"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6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  <a:alpha val="12000"/>
                  </a:srgbClr>
                </a:solidFill>
                <a:effectLst>
                  <a:outerShdw blurRad="63500" sx="102000" sy="102000" algn="ctr" rotWithShape="0">
                    <a:srgbClr val="FFFFFF">
                      <a:alpha val="20000"/>
                    </a:srgbClr>
                  </a:outerShdw>
                </a:effectLst>
                <a:uLnTx/>
                <a:uFillTx/>
                <a:latin typeface="iekie jianheiti" panose="020F0502020204030204"/>
                <a:cs typeface="+mn-ea"/>
                <a:sym typeface="+mn-lt"/>
              </a:rPr>
              <a:t>COMPANY</a:t>
            </a:r>
            <a:endParaRPr kumimoji="0" lang="zh-CN" altLang="en-US" sz="96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  <a:alpha val="12000"/>
                </a:srgbClr>
              </a:solidFill>
              <a:effectLst>
                <a:outerShdw blurRad="63500" sx="102000" sy="102000" algn="ctr" rotWithShape="0">
                  <a:srgbClr val="FFFFFF">
                    <a:alpha val="20000"/>
                  </a:srgbClr>
                </a:outerShdw>
              </a:effectLst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5" name="任意多边形 33"/>
          <p:cNvSpPr/>
          <p:nvPr/>
        </p:nvSpPr>
        <p:spPr bwMode="auto">
          <a:xfrm>
            <a:off x="0" y="4707124"/>
            <a:ext cx="12196763" cy="2088232"/>
          </a:xfrm>
          <a:custGeom>
            <a:avLst/>
            <a:gdLst>
              <a:gd name="connsiteX0" fmla="*/ 0 w 12196763"/>
              <a:gd name="connsiteY0" fmla="*/ 0 h 2088232"/>
              <a:gd name="connsiteX1" fmla="*/ 12196763 w 12196763"/>
              <a:gd name="connsiteY1" fmla="*/ 0 h 2088232"/>
              <a:gd name="connsiteX2" fmla="*/ 12196763 w 12196763"/>
              <a:gd name="connsiteY2" fmla="*/ 2088232 h 2088232"/>
              <a:gd name="connsiteX3" fmla="*/ 3673756 w 12196763"/>
              <a:gd name="connsiteY3" fmla="*/ 2088232 h 2088232"/>
              <a:gd name="connsiteX4" fmla="*/ 2617330 w 12196763"/>
              <a:gd name="connsiteY4" fmla="*/ 861209 h 2088232"/>
              <a:gd name="connsiteX5" fmla="*/ 1560904 w 12196763"/>
              <a:gd name="connsiteY5" fmla="*/ 2088232 h 2088232"/>
              <a:gd name="connsiteX6" fmla="*/ 0 w 12196763"/>
              <a:gd name="connsiteY6" fmla="*/ 2088232 h 2088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6763" h="2088232">
                <a:moveTo>
                  <a:pt x="0" y="0"/>
                </a:moveTo>
                <a:lnTo>
                  <a:pt x="12196763" y="0"/>
                </a:lnTo>
                <a:lnTo>
                  <a:pt x="12196763" y="2088232"/>
                </a:lnTo>
                <a:lnTo>
                  <a:pt x="3673756" y="2088232"/>
                </a:lnTo>
                <a:lnTo>
                  <a:pt x="2617330" y="861209"/>
                </a:lnTo>
                <a:lnTo>
                  <a:pt x="1560904" y="2088232"/>
                </a:lnTo>
                <a:lnTo>
                  <a:pt x="0" y="2088232"/>
                </a:lnTo>
                <a:close/>
              </a:path>
            </a:pathLst>
          </a:custGeom>
          <a:gradFill>
            <a:gsLst>
              <a:gs pos="100000">
                <a:schemeClr val="accent2">
                  <a:alpha val="66000"/>
                </a:schemeClr>
              </a:gs>
              <a:gs pos="7000">
                <a:schemeClr val="accent1">
                  <a:alpha val="71000"/>
                </a:schemeClr>
              </a:gs>
            </a:gsLst>
            <a:lin ang="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9" name="等腰三角形 7"/>
          <p:cNvSpPr/>
          <p:nvPr/>
        </p:nvSpPr>
        <p:spPr bwMode="auto">
          <a:xfrm>
            <a:off x="1621019" y="5700798"/>
            <a:ext cx="1992625" cy="1157202"/>
          </a:xfrm>
          <a:prstGeom prst="triangle">
            <a:avLst/>
          </a:prstGeom>
          <a:gradFill flip="none" rotWithShape="1">
            <a:gsLst>
              <a:gs pos="99000">
                <a:schemeClr val="accent2"/>
              </a:gs>
              <a:gs pos="0">
                <a:schemeClr val="accent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41" name="Rectangle 3"/>
          <p:cNvSpPr txBox="1">
            <a:spLocks noChangeArrowheads="1"/>
          </p:cNvSpPr>
          <p:nvPr/>
        </p:nvSpPr>
        <p:spPr bwMode="auto">
          <a:xfrm>
            <a:off x="870014" y="1490902"/>
            <a:ext cx="5037663" cy="8392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lvl="0"/>
            <a:r>
              <a:rPr lang="en-US" altLang="zh-CN" sz="4800" b="1">
                <a:gradFill>
                  <a:gsLst>
                    <a:gs pos="100000">
                      <a:srgbClr val="89CA7D"/>
                    </a:gs>
                    <a:gs pos="0">
                      <a:srgbClr val="0B9FAE"/>
                    </a:gs>
                  </a:gsLst>
                  <a:lin ang="0" scaled="1"/>
                </a:gradFill>
                <a:latin typeface="iekie jianheiti" panose="020F0502020204030204"/>
                <a:ea typeface="+mn-ea"/>
                <a:cs typeface="+mn-ea"/>
                <a:sym typeface="+mn-lt"/>
              </a:rPr>
              <a:t>Online shop artist</a:t>
            </a:r>
            <a:endParaRPr kumimoji="0" lang="zh-CN" altLang="zh-CN" sz="4800" b="1" i="0" u="none" strike="noStrike" kern="1200" cap="none" spc="0" normalizeH="0" baseline="0" noProof="0" dirty="0">
              <a:ln>
                <a:noFill/>
              </a:ln>
              <a:gradFill>
                <a:gsLst>
                  <a:gs pos="100000">
                    <a:srgbClr val="89CA7D"/>
                  </a:gs>
                  <a:gs pos="0">
                    <a:srgbClr val="0B9FAE"/>
                  </a:gs>
                </a:gsLst>
                <a:lin ang="0" scaled="1"/>
              </a:gradFill>
              <a:effectLst/>
              <a:uLnTx/>
              <a:uFillTx/>
              <a:latin typeface="iekie jianheiti" panose="020F0502020204030204"/>
              <a:ea typeface="+mn-ea"/>
              <a:cs typeface="+mn-ea"/>
              <a:sym typeface="+mn-lt"/>
            </a:endParaRPr>
          </a:p>
        </p:txBody>
      </p:sp>
      <p:sp>
        <p:nvSpPr>
          <p:cNvPr id="42" name="Rectangle 3"/>
          <p:cNvSpPr txBox="1">
            <a:spLocks noChangeArrowheads="1"/>
          </p:cNvSpPr>
          <p:nvPr/>
        </p:nvSpPr>
        <p:spPr bwMode="auto">
          <a:xfrm>
            <a:off x="870014" y="2216492"/>
            <a:ext cx="4953737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lvl="0" algn="dist"/>
            <a:r>
              <a:rPr lang="zh-CN" altLang="en-US" sz="6000" b="1" smtClean="0">
                <a:solidFill>
                  <a:srgbClr val="0B9FA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网 </a:t>
            </a:r>
            <a:r>
              <a:rPr lang="zh-CN" altLang="en-US" sz="6000" b="1">
                <a:solidFill>
                  <a:srgbClr val="0B9FA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店 美 </a:t>
            </a:r>
            <a:r>
              <a:rPr lang="zh-CN" altLang="en-US" sz="6000" b="1" smtClean="0">
                <a:solidFill>
                  <a:srgbClr val="0B9FA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工</a:t>
            </a:r>
            <a:endParaRPr lang="zh-CN" altLang="en-US" sz="6000" b="1">
              <a:solidFill>
                <a:srgbClr val="0B9FA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9" name="任意多边形 35"/>
          <p:cNvSpPr/>
          <p:nvPr/>
        </p:nvSpPr>
        <p:spPr bwMode="auto">
          <a:xfrm rot="5400000">
            <a:off x="10592277" y="2100107"/>
            <a:ext cx="1347430" cy="782510"/>
          </a:xfrm>
          <a:custGeom>
            <a:avLst/>
            <a:gdLst>
              <a:gd name="connsiteX0" fmla="*/ 1797898 w 3595797"/>
              <a:gd name="connsiteY0" fmla="*/ 0 h 2088232"/>
              <a:gd name="connsiteX1" fmla="*/ 3595797 w 3595797"/>
              <a:gd name="connsiteY1" fmla="*/ 2088232 h 2088232"/>
              <a:gd name="connsiteX2" fmla="*/ 2854323 w 3595797"/>
              <a:gd name="connsiteY2" fmla="*/ 2088232 h 2088232"/>
              <a:gd name="connsiteX3" fmla="*/ 1797897 w 3595797"/>
              <a:gd name="connsiteY3" fmla="*/ 861209 h 2088232"/>
              <a:gd name="connsiteX4" fmla="*/ 741471 w 3595797"/>
              <a:gd name="connsiteY4" fmla="*/ 2088232 h 2088232"/>
              <a:gd name="connsiteX5" fmla="*/ 0 w 3595797"/>
              <a:gd name="connsiteY5" fmla="*/ 2088232 h 2088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95797" h="2088232">
                <a:moveTo>
                  <a:pt x="1797898" y="0"/>
                </a:moveTo>
                <a:lnTo>
                  <a:pt x="3595797" y="2088232"/>
                </a:lnTo>
                <a:lnTo>
                  <a:pt x="2854323" y="2088232"/>
                </a:lnTo>
                <a:lnTo>
                  <a:pt x="1797897" y="861209"/>
                </a:lnTo>
                <a:lnTo>
                  <a:pt x="741471" y="2088232"/>
                </a:lnTo>
                <a:lnTo>
                  <a:pt x="0" y="2088232"/>
                </a:lnTo>
                <a:close/>
              </a:path>
            </a:pathLst>
          </a:custGeom>
          <a:gradFill flip="none" rotWithShape="1">
            <a:gsLst>
              <a:gs pos="99000">
                <a:schemeClr val="accent2"/>
              </a:gs>
              <a:gs pos="0">
                <a:schemeClr val="accent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44046" y="5613088"/>
            <a:ext cx="490390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2000" b="1" spc="3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zihun59hao-chuangcuhei" panose="00000500000000000000" pitchFamily="2" charset="-122"/>
              </a:rPr>
              <a:t>山东劳动职业技术学院在线开放课程</a:t>
            </a:r>
            <a:endParaRPr lang="zh-CN" altLang="en-US" sz="2000" b="1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zihun59hao-chuangcuhei" panose="00000500000000000000" pitchFamily="2" charset="-122"/>
            </a:endParaRPr>
          </a:p>
        </p:txBody>
      </p:sp>
      <p:pic>
        <p:nvPicPr>
          <p:cNvPr id="16" name="图片 15" descr="logo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97596" y="227546"/>
            <a:ext cx="3114673" cy="50379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250"/>
                            </p:stCondLst>
                            <p:childTnLst>
                              <p:par>
                                <p:cTn id="28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9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7" grpId="0"/>
      <p:bldP spid="39" grpId="0" animBg="1"/>
      <p:bldP spid="41" grpId="0"/>
      <p:bldP spid="42" grpId="0"/>
      <p:bldP spid="5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-1009650" y="2664460"/>
            <a:ext cx="13788390" cy="14789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zh-CN" altLang="en-US" sz="7200" b="1" smtClean="0">
                <a:solidFill>
                  <a:schemeClr val="bg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三、详情页的作用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950595" y="2506980"/>
            <a:ext cx="13788390" cy="14789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zh-CN" altLang="en-US" sz="7200" b="1" smtClean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四、详情页的设计思想</a:t>
            </a:r>
          </a:p>
        </p:txBody>
      </p:sp>
      <p:sp>
        <p:nvSpPr>
          <p:cNvPr id="18" name="Rectangle 7"/>
          <p:cNvSpPr/>
          <p:nvPr/>
        </p:nvSpPr>
        <p:spPr>
          <a:xfrm rot="16200000" flipH="1" flipV="1">
            <a:off x="4379306" y="189950"/>
            <a:ext cx="2288744" cy="11047355"/>
          </a:xfrm>
          <a:custGeom>
            <a:avLst/>
            <a:gdLst>
              <a:gd name="connsiteX0" fmla="*/ 0 w 363073"/>
              <a:gd name="connsiteY0" fmla="*/ 0 h 2571749"/>
              <a:gd name="connsiteX1" fmla="*/ 363073 w 363073"/>
              <a:gd name="connsiteY1" fmla="*/ 0 h 2571749"/>
              <a:gd name="connsiteX2" fmla="*/ 363073 w 363073"/>
              <a:gd name="connsiteY2" fmla="*/ 2571749 h 2571749"/>
              <a:gd name="connsiteX3" fmla="*/ 0 w 363073"/>
              <a:gd name="connsiteY3" fmla="*/ 2571749 h 2571749"/>
              <a:gd name="connsiteX4" fmla="*/ 0 w 363073"/>
              <a:gd name="connsiteY4" fmla="*/ 0 h 2571749"/>
              <a:gd name="connsiteX0-1" fmla="*/ 0 w 363073"/>
              <a:gd name="connsiteY0-2" fmla="*/ 2571749 h 2571749"/>
              <a:gd name="connsiteX1-3" fmla="*/ 363073 w 363073"/>
              <a:gd name="connsiteY1-4" fmla="*/ 0 h 2571749"/>
              <a:gd name="connsiteX2-5" fmla="*/ 363073 w 363073"/>
              <a:gd name="connsiteY2-6" fmla="*/ 2571749 h 2571749"/>
              <a:gd name="connsiteX3-7" fmla="*/ 0 w 363073"/>
              <a:gd name="connsiteY3-8" fmla="*/ 2571749 h 2571749"/>
              <a:gd name="connsiteX0-9" fmla="*/ 0 w 2261321"/>
              <a:gd name="connsiteY0-10" fmla="*/ 5152904 h 5152904"/>
              <a:gd name="connsiteX1-11" fmla="*/ 2261321 w 2261321"/>
              <a:gd name="connsiteY1-12" fmla="*/ 0 h 5152904"/>
              <a:gd name="connsiteX2-13" fmla="*/ 2261321 w 2261321"/>
              <a:gd name="connsiteY2-14" fmla="*/ 2571749 h 5152904"/>
              <a:gd name="connsiteX3-15" fmla="*/ 0 w 2261321"/>
              <a:gd name="connsiteY3-16" fmla="*/ 5152904 h 5152904"/>
              <a:gd name="connsiteX0-17" fmla="*/ 0 w 2284470"/>
              <a:gd name="connsiteY0-18" fmla="*/ 5152904 h 5164478"/>
              <a:gd name="connsiteX1-19" fmla="*/ 2261321 w 2284470"/>
              <a:gd name="connsiteY1-20" fmla="*/ 0 h 5164478"/>
              <a:gd name="connsiteX2-21" fmla="*/ 2284470 w 2284470"/>
              <a:gd name="connsiteY2-22" fmla="*/ 5164478 h 5164478"/>
              <a:gd name="connsiteX3-23" fmla="*/ 0 w 2284470"/>
              <a:gd name="connsiteY3-24" fmla="*/ 5152904 h 5164478"/>
              <a:gd name="connsiteX0-25" fmla="*/ 0 w 3800753"/>
              <a:gd name="connsiteY0-26" fmla="*/ 5129755 h 5164478"/>
              <a:gd name="connsiteX1-27" fmla="*/ 3777604 w 3800753"/>
              <a:gd name="connsiteY1-28" fmla="*/ 0 h 5164478"/>
              <a:gd name="connsiteX2-29" fmla="*/ 3800753 w 3800753"/>
              <a:gd name="connsiteY2-30" fmla="*/ 5164478 h 5164478"/>
              <a:gd name="connsiteX3-31" fmla="*/ 0 w 3800753"/>
              <a:gd name="connsiteY3-32" fmla="*/ 5129755 h 5164478"/>
              <a:gd name="connsiteX0-33" fmla="*/ 0 w 4066970"/>
              <a:gd name="connsiteY0-34" fmla="*/ 5152904 h 5164478"/>
              <a:gd name="connsiteX1-35" fmla="*/ 4043821 w 4066970"/>
              <a:gd name="connsiteY1-36" fmla="*/ 0 h 5164478"/>
              <a:gd name="connsiteX2-37" fmla="*/ 4066970 w 4066970"/>
              <a:gd name="connsiteY2-38" fmla="*/ 5164478 h 5164478"/>
              <a:gd name="connsiteX3-39" fmla="*/ 0 w 4066970"/>
              <a:gd name="connsiteY3-40" fmla="*/ 5152904 h 5164478"/>
              <a:gd name="connsiteX0-41" fmla="*/ 0 w 4130470"/>
              <a:gd name="connsiteY0-42" fmla="*/ 5152904 h 5164478"/>
              <a:gd name="connsiteX1-43" fmla="*/ 4107321 w 4130470"/>
              <a:gd name="connsiteY1-44" fmla="*/ 0 h 5164478"/>
              <a:gd name="connsiteX2-45" fmla="*/ 4130470 w 4130470"/>
              <a:gd name="connsiteY2-46" fmla="*/ 5164478 h 5164478"/>
              <a:gd name="connsiteX3-47" fmla="*/ 0 w 4130470"/>
              <a:gd name="connsiteY3-48" fmla="*/ 5152904 h 5164478"/>
              <a:gd name="connsiteX0-49" fmla="*/ 0 w 4867070"/>
              <a:gd name="connsiteY0-50" fmla="*/ 5152904 h 5164478"/>
              <a:gd name="connsiteX1-51" fmla="*/ 4843921 w 4867070"/>
              <a:gd name="connsiteY1-52" fmla="*/ 0 h 5164478"/>
              <a:gd name="connsiteX2-53" fmla="*/ 4867070 w 4867070"/>
              <a:gd name="connsiteY2-54" fmla="*/ 5164478 h 5164478"/>
              <a:gd name="connsiteX3-55" fmla="*/ 0 w 4867070"/>
              <a:gd name="connsiteY3-56" fmla="*/ 5152904 h 5164478"/>
              <a:gd name="connsiteX0-57" fmla="*/ 0 w 4867070"/>
              <a:gd name="connsiteY0-58" fmla="*/ 5152904 h 5164478"/>
              <a:gd name="connsiteX1-59" fmla="*/ 4843921 w 4867070"/>
              <a:gd name="connsiteY1-60" fmla="*/ 0 h 5164478"/>
              <a:gd name="connsiteX2-61" fmla="*/ 4867070 w 4867070"/>
              <a:gd name="connsiteY2-62" fmla="*/ 5164478 h 5164478"/>
              <a:gd name="connsiteX3-63" fmla="*/ 0 w 4867070"/>
              <a:gd name="connsiteY3-64" fmla="*/ 5152904 h 5164478"/>
              <a:gd name="connsiteX0-65" fmla="*/ 0 w 4884843"/>
              <a:gd name="connsiteY0-66" fmla="*/ 5188447 h 5188447"/>
              <a:gd name="connsiteX1-67" fmla="*/ 4861694 w 4884843"/>
              <a:gd name="connsiteY1-68" fmla="*/ 0 h 5188447"/>
              <a:gd name="connsiteX2-69" fmla="*/ 4884843 w 4884843"/>
              <a:gd name="connsiteY2-70" fmla="*/ 5164478 h 5188447"/>
              <a:gd name="connsiteX3-71" fmla="*/ 0 w 4884843"/>
              <a:gd name="connsiteY3-72" fmla="*/ 5188447 h 5188447"/>
              <a:gd name="connsiteX0-73" fmla="*/ 0 w 4861694"/>
              <a:gd name="connsiteY0-74" fmla="*/ 5188447 h 5188447"/>
              <a:gd name="connsiteX1-75" fmla="*/ 4861694 w 4861694"/>
              <a:gd name="connsiteY1-76" fmla="*/ 0 h 5188447"/>
              <a:gd name="connsiteX2-77" fmla="*/ 4849299 w 4861694"/>
              <a:gd name="connsiteY2-78" fmla="*/ 5182251 h 5188447"/>
              <a:gd name="connsiteX3-79" fmla="*/ 0 w 4861694"/>
              <a:gd name="connsiteY3-80" fmla="*/ 5188447 h 5188447"/>
              <a:gd name="connsiteX0-81" fmla="*/ 0 w 4875644"/>
              <a:gd name="connsiteY0-82" fmla="*/ 5188447 h 5199465"/>
              <a:gd name="connsiteX1-83" fmla="*/ 4861694 w 4875644"/>
              <a:gd name="connsiteY1-84" fmla="*/ 0 h 5199465"/>
              <a:gd name="connsiteX2-85" fmla="*/ 4875118 w 4875644"/>
              <a:gd name="connsiteY2-86" fmla="*/ 5199465 h 5199465"/>
              <a:gd name="connsiteX3-87" fmla="*/ 0 w 4875644"/>
              <a:gd name="connsiteY3-88" fmla="*/ 5188447 h 5199465"/>
              <a:gd name="connsiteX0-89" fmla="*/ 0 w 4875936"/>
              <a:gd name="connsiteY0-90" fmla="*/ 5214268 h 5225286"/>
              <a:gd name="connsiteX1-91" fmla="*/ 4870305 w 4875936"/>
              <a:gd name="connsiteY1-92" fmla="*/ 0 h 5225286"/>
              <a:gd name="connsiteX2-93" fmla="*/ 4875118 w 4875936"/>
              <a:gd name="connsiteY2-94" fmla="*/ 5225286 h 5225286"/>
              <a:gd name="connsiteX3-95" fmla="*/ 0 w 4875936"/>
              <a:gd name="connsiteY3-96" fmla="*/ 5214268 h 5225286"/>
              <a:gd name="connsiteX0-97" fmla="*/ 0 w 4870304"/>
              <a:gd name="connsiteY0-98" fmla="*/ 5214268 h 5216678"/>
              <a:gd name="connsiteX1-99" fmla="*/ 4870305 w 4870304"/>
              <a:gd name="connsiteY1-100" fmla="*/ 0 h 5216678"/>
              <a:gd name="connsiteX2-101" fmla="*/ 4866513 w 4870304"/>
              <a:gd name="connsiteY2-102" fmla="*/ 5216678 h 5216678"/>
              <a:gd name="connsiteX3-103" fmla="*/ 0 w 4870304"/>
              <a:gd name="connsiteY3-104" fmla="*/ 5214268 h 521667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4870304" h="5216678">
                <a:moveTo>
                  <a:pt x="0" y="5214268"/>
                </a:moveTo>
                <a:lnTo>
                  <a:pt x="4870305" y="0"/>
                </a:lnTo>
                <a:cubicBezTo>
                  <a:pt x="4866173" y="1727417"/>
                  <a:pt x="4870645" y="3489261"/>
                  <a:pt x="4866513" y="5216678"/>
                </a:cubicBezTo>
                <a:lnTo>
                  <a:pt x="0" y="5214268"/>
                </a:lnTo>
                <a:close/>
              </a:path>
            </a:pathLst>
          </a:custGeom>
          <a:gradFill flip="none" rotWithShape="1">
            <a:gsLst>
              <a:gs pos="91000">
                <a:schemeClr val="accent2"/>
              </a:gs>
              <a:gs pos="17000">
                <a:schemeClr val="accent1"/>
              </a:gs>
            </a:gsLst>
            <a:lin ang="42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6" name="直角三角形 5"/>
          <p:cNvSpPr/>
          <p:nvPr/>
        </p:nvSpPr>
        <p:spPr>
          <a:xfrm rot="10800000">
            <a:off x="9532307" y="0"/>
            <a:ext cx="2659693" cy="884876"/>
          </a:xfrm>
          <a:prstGeom prst="rtTriangle">
            <a:avLst/>
          </a:prstGeom>
          <a:gradFill flip="none" rotWithShape="1">
            <a:gsLst>
              <a:gs pos="99000">
                <a:schemeClr val="accent2"/>
              </a:gs>
              <a:gs pos="0">
                <a:schemeClr val="accent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7" name="PA-平行四边形 17"/>
          <p:cNvSpPr/>
          <p:nvPr>
            <p:custDataLst>
              <p:tags r:id="rId1"/>
            </p:custDataLst>
          </p:nvPr>
        </p:nvSpPr>
        <p:spPr>
          <a:xfrm>
            <a:off x="1123003" y="0"/>
            <a:ext cx="3328029" cy="265471"/>
          </a:xfrm>
          <a:prstGeom prst="parallelogram">
            <a:avLst>
              <a:gd name="adj" fmla="val 61800"/>
            </a:avLst>
          </a:prstGeom>
          <a:gradFill flip="none" rotWithShape="1">
            <a:gsLst>
              <a:gs pos="99000">
                <a:schemeClr val="accent2"/>
              </a:gs>
              <a:gs pos="0">
                <a:schemeClr val="accent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657321" y="1101306"/>
            <a:ext cx="3317875" cy="508000"/>
            <a:chOff x="1390381" y="1882406"/>
            <a:chExt cx="3317875" cy="508000"/>
          </a:xfrm>
        </p:grpSpPr>
        <p:sp>
          <p:nvSpPr>
            <p:cNvPr id="26" name="圆角矩形 25"/>
            <p:cNvSpPr/>
            <p:nvPr/>
          </p:nvSpPr>
          <p:spPr>
            <a:xfrm>
              <a:off x="1390381" y="1882406"/>
              <a:ext cx="3317875" cy="508000"/>
            </a:xfrm>
            <a:prstGeom prst="roundRect">
              <a:avLst>
                <a:gd name="adj" fmla="val 19674"/>
              </a:avLst>
            </a:prstGeom>
            <a:gradFill>
              <a:gsLst>
                <a:gs pos="99000">
                  <a:srgbClr val="89CA7D"/>
                </a:gs>
                <a:gs pos="0">
                  <a:srgbClr val="0B9FAE"/>
                </a:gs>
              </a:gsLst>
              <a:lin ang="0" scaled="1"/>
            </a:gra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1687566" y="1937016"/>
              <a:ext cx="2722880" cy="3987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000" b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四、详情页的设计思路</a:t>
              </a: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文本框 1"/>
          <p:cNvSpPr txBox="1"/>
          <p:nvPr/>
        </p:nvSpPr>
        <p:spPr>
          <a:xfrm>
            <a:off x="578485" y="1798320"/>
            <a:ext cx="5517515" cy="4146550"/>
          </a:xfrm>
          <a:prstGeom prst="rect">
            <a:avLst/>
          </a:prstGeom>
          <a:noFill/>
        </p:spPr>
        <p:txBody>
          <a:bodyPr wrap="square" rtlCol="0">
            <a:noAutofit/>
            <a:scene3d>
              <a:camera prst="orthographicFront"/>
              <a:lightRig rig="threePt" dir="t"/>
            </a:scene3d>
          </a:bodyPr>
          <a:lstStyle/>
          <a:p>
            <a:pPr algn="l"/>
            <a:r>
              <a:rPr lang="en-US" altLang="zh-CN" sz="24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     </a:t>
            </a:r>
            <a:r>
              <a:rPr lang="en-US" altLang="zh-CN" sz="24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FillTx/>
              </a:rPr>
              <a:t>   </a:t>
            </a:r>
            <a:r>
              <a:rPr lang="zh-CN" altLang="en-US" sz="24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FillTx/>
              </a:rPr>
              <a:t>详情页的核心模块通常由商品焦点图、卖点提炼、商品展示、细节展示、商品信息和其他模块构成</a:t>
            </a:r>
          </a:p>
          <a:p>
            <a:pPr algn="l"/>
            <a:r>
              <a:rPr lang="en-US" altLang="zh-CN" sz="24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FillTx/>
              </a:rPr>
              <a:t>         </a:t>
            </a:r>
            <a:r>
              <a:rPr lang="zh-CN" altLang="en-US" sz="24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FillTx/>
              </a:rPr>
              <a:t>商品详情页的结构并不是固定不变的，其包含的模块和顺序都可以根据具体的商品和设计师的设计来调整。</a:t>
            </a:r>
          </a:p>
        </p:txBody>
      </p:sp>
      <p:grpSp>
        <p:nvGrpSpPr>
          <p:cNvPr id="375" name="组合 375"/>
          <p:cNvGrpSpPr/>
          <p:nvPr/>
        </p:nvGrpSpPr>
        <p:grpSpPr>
          <a:xfrm>
            <a:off x="6459220" y="1155065"/>
            <a:ext cx="4724400" cy="5006975"/>
            <a:chOff x="8479" y="54450"/>
            <a:chExt cx="3574" cy="7501"/>
          </a:xfrm>
        </p:grpSpPr>
        <p:sp>
          <p:nvSpPr>
            <p:cNvPr id="376" name="矩形 2"/>
            <p:cNvSpPr/>
            <p:nvPr/>
          </p:nvSpPr>
          <p:spPr>
            <a:xfrm>
              <a:off x="8479" y="54450"/>
              <a:ext cx="3416" cy="9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lang="en-US" altLang="zh-CN" sz="2800" kern="10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Times New Roman" panose="02020603050405020304"/>
                </a:rPr>
                <a:t>商品广告区/商品焦点图</a:t>
              </a:r>
            </a:p>
          </p:txBody>
        </p:sp>
        <p:sp>
          <p:nvSpPr>
            <p:cNvPr id="377" name="矩形 3"/>
            <p:cNvSpPr/>
            <p:nvPr/>
          </p:nvSpPr>
          <p:spPr>
            <a:xfrm>
              <a:off x="8537" y="59588"/>
              <a:ext cx="3474" cy="1117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lang="en-US" altLang="zh-CN" sz="2800" kern="10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Times New Roman" panose="02020603050405020304"/>
                </a:rPr>
                <a:t>快递、物流及售后介绍区</a:t>
              </a:r>
            </a:p>
          </p:txBody>
        </p:sp>
        <p:sp>
          <p:nvSpPr>
            <p:cNvPr id="378" name="矩形 7"/>
            <p:cNvSpPr/>
            <p:nvPr/>
          </p:nvSpPr>
          <p:spPr>
            <a:xfrm>
              <a:off x="8522" y="57018"/>
              <a:ext cx="3457" cy="2245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lang="en-US" altLang="zh-CN" sz="2800" kern="10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Times New Roman" panose="02020603050405020304"/>
                </a:rPr>
                <a:t>商品详情区</a:t>
              </a:r>
            </a:p>
            <a:p>
              <a:pPr algn="ctr"/>
              <a:r>
                <a:rPr lang="en-US" altLang="zh-CN" sz="2800" kern="10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Times New Roman" panose="02020603050405020304"/>
                </a:rPr>
                <a:t>包括卖点、特点、功能、细节等展示区</a:t>
              </a:r>
            </a:p>
          </p:txBody>
        </p:sp>
        <p:sp>
          <p:nvSpPr>
            <p:cNvPr id="379" name="矩形 8"/>
            <p:cNvSpPr/>
            <p:nvPr/>
          </p:nvSpPr>
          <p:spPr>
            <a:xfrm>
              <a:off x="8499" y="55710"/>
              <a:ext cx="3397" cy="9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lang="en-US" altLang="zh-CN" sz="2800" kern="10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Times New Roman" panose="02020603050405020304"/>
                </a:rPr>
                <a:t>推荐搭配/优惠券领取区</a:t>
              </a:r>
            </a:p>
          </p:txBody>
        </p:sp>
        <p:sp>
          <p:nvSpPr>
            <p:cNvPr id="380" name="矩形 9"/>
            <p:cNvSpPr/>
            <p:nvPr/>
          </p:nvSpPr>
          <p:spPr>
            <a:xfrm>
              <a:off x="8537" y="60975"/>
              <a:ext cx="3517" cy="976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lang="en-US" altLang="zh-CN" sz="2800" kern="10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Times New Roman" panose="02020603050405020304"/>
                </a:rPr>
                <a:t>商品评价区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文本框 26"/>
          <p:cNvSpPr txBox="1"/>
          <p:nvPr/>
        </p:nvSpPr>
        <p:spPr>
          <a:xfrm>
            <a:off x="-1009650" y="2506980"/>
            <a:ext cx="13788390" cy="14789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zh-CN" altLang="en-US" sz="7200" b="1" smtClean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五、任务实施</a:t>
            </a:r>
          </a:p>
        </p:txBody>
      </p:sp>
      <p:sp>
        <p:nvSpPr>
          <p:cNvPr id="18" name="Rectangle 7"/>
          <p:cNvSpPr/>
          <p:nvPr/>
        </p:nvSpPr>
        <p:spPr>
          <a:xfrm rot="16200000" flipH="1" flipV="1">
            <a:off x="4379306" y="189950"/>
            <a:ext cx="2288744" cy="11047355"/>
          </a:xfrm>
          <a:custGeom>
            <a:avLst/>
            <a:gdLst>
              <a:gd name="connsiteX0" fmla="*/ 0 w 363073"/>
              <a:gd name="connsiteY0" fmla="*/ 0 h 2571749"/>
              <a:gd name="connsiteX1" fmla="*/ 363073 w 363073"/>
              <a:gd name="connsiteY1" fmla="*/ 0 h 2571749"/>
              <a:gd name="connsiteX2" fmla="*/ 363073 w 363073"/>
              <a:gd name="connsiteY2" fmla="*/ 2571749 h 2571749"/>
              <a:gd name="connsiteX3" fmla="*/ 0 w 363073"/>
              <a:gd name="connsiteY3" fmla="*/ 2571749 h 2571749"/>
              <a:gd name="connsiteX4" fmla="*/ 0 w 363073"/>
              <a:gd name="connsiteY4" fmla="*/ 0 h 2571749"/>
              <a:gd name="connsiteX0-1" fmla="*/ 0 w 363073"/>
              <a:gd name="connsiteY0-2" fmla="*/ 2571749 h 2571749"/>
              <a:gd name="connsiteX1-3" fmla="*/ 363073 w 363073"/>
              <a:gd name="connsiteY1-4" fmla="*/ 0 h 2571749"/>
              <a:gd name="connsiteX2-5" fmla="*/ 363073 w 363073"/>
              <a:gd name="connsiteY2-6" fmla="*/ 2571749 h 2571749"/>
              <a:gd name="connsiteX3-7" fmla="*/ 0 w 363073"/>
              <a:gd name="connsiteY3-8" fmla="*/ 2571749 h 2571749"/>
              <a:gd name="connsiteX0-9" fmla="*/ 0 w 2261321"/>
              <a:gd name="connsiteY0-10" fmla="*/ 5152904 h 5152904"/>
              <a:gd name="connsiteX1-11" fmla="*/ 2261321 w 2261321"/>
              <a:gd name="connsiteY1-12" fmla="*/ 0 h 5152904"/>
              <a:gd name="connsiteX2-13" fmla="*/ 2261321 w 2261321"/>
              <a:gd name="connsiteY2-14" fmla="*/ 2571749 h 5152904"/>
              <a:gd name="connsiteX3-15" fmla="*/ 0 w 2261321"/>
              <a:gd name="connsiteY3-16" fmla="*/ 5152904 h 5152904"/>
              <a:gd name="connsiteX0-17" fmla="*/ 0 w 2284470"/>
              <a:gd name="connsiteY0-18" fmla="*/ 5152904 h 5164478"/>
              <a:gd name="connsiteX1-19" fmla="*/ 2261321 w 2284470"/>
              <a:gd name="connsiteY1-20" fmla="*/ 0 h 5164478"/>
              <a:gd name="connsiteX2-21" fmla="*/ 2284470 w 2284470"/>
              <a:gd name="connsiteY2-22" fmla="*/ 5164478 h 5164478"/>
              <a:gd name="connsiteX3-23" fmla="*/ 0 w 2284470"/>
              <a:gd name="connsiteY3-24" fmla="*/ 5152904 h 5164478"/>
              <a:gd name="connsiteX0-25" fmla="*/ 0 w 3800753"/>
              <a:gd name="connsiteY0-26" fmla="*/ 5129755 h 5164478"/>
              <a:gd name="connsiteX1-27" fmla="*/ 3777604 w 3800753"/>
              <a:gd name="connsiteY1-28" fmla="*/ 0 h 5164478"/>
              <a:gd name="connsiteX2-29" fmla="*/ 3800753 w 3800753"/>
              <a:gd name="connsiteY2-30" fmla="*/ 5164478 h 5164478"/>
              <a:gd name="connsiteX3-31" fmla="*/ 0 w 3800753"/>
              <a:gd name="connsiteY3-32" fmla="*/ 5129755 h 5164478"/>
              <a:gd name="connsiteX0-33" fmla="*/ 0 w 4066970"/>
              <a:gd name="connsiteY0-34" fmla="*/ 5152904 h 5164478"/>
              <a:gd name="connsiteX1-35" fmla="*/ 4043821 w 4066970"/>
              <a:gd name="connsiteY1-36" fmla="*/ 0 h 5164478"/>
              <a:gd name="connsiteX2-37" fmla="*/ 4066970 w 4066970"/>
              <a:gd name="connsiteY2-38" fmla="*/ 5164478 h 5164478"/>
              <a:gd name="connsiteX3-39" fmla="*/ 0 w 4066970"/>
              <a:gd name="connsiteY3-40" fmla="*/ 5152904 h 5164478"/>
              <a:gd name="connsiteX0-41" fmla="*/ 0 w 4130470"/>
              <a:gd name="connsiteY0-42" fmla="*/ 5152904 h 5164478"/>
              <a:gd name="connsiteX1-43" fmla="*/ 4107321 w 4130470"/>
              <a:gd name="connsiteY1-44" fmla="*/ 0 h 5164478"/>
              <a:gd name="connsiteX2-45" fmla="*/ 4130470 w 4130470"/>
              <a:gd name="connsiteY2-46" fmla="*/ 5164478 h 5164478"/>
              <a:gd name="connsiteX3-47" fmla="*/ 0 w 4130470"/>
              <a:gd name="connsiteY3-48" fmla="*/ 5152904 h 5164478"/>
              <a:gd name="connsiteX0-49" fmla="*/ 0 w 4867070"/>
              <a:gd name="connsiteY0-50" fmla="*/ 5152904 h 5164478"/>
              <a:gd name="connsiteX1-51" fmla="*/ 4843921 w 4867070"/>
              <a:gd name="connsiteY1-52" fmla="*/ 0 h 5164478"/>
              <a:gd name="connsiteX2-53" fmla="*/ 4867070 w 4867070"/>
              <a:gd name="connsiteY2-54" fmla="*/ 5164478 h 5164478"/>
              <a:gd name="connsiteX3-55" fmla="*/ 0 w 4867070"/>
              <a:gd name="connsiteY3-56" fmla="*/ 5152904 h 5164478"/>
              <a:gd name="connsiteX0-57" fmla="*/ 0 w 4867070"/>
              <a:gd name="connsiteY0-58" fmla="*/ 5152904 h 5164478"/>
              <a:gd name="connsiteX1-59" fmla="*/ 4843921 w 4867070"/>
              <a:gd name="connsiteY1-60" fmla="*/ 0 h 5164478"/>
              <a:gd name="connsiteX2-61" fmla="*/ 4867070 w 4867070"/>
              <a:gd name="connsiteY2-62" fmla="*/ 5164478 h 5164478"/>
              <a:gd name="connsiteX3-63" fmla="*/ 0 w 4867070"/>
              <a:gd name="connsiteY3-64" fmla="*/ 5152904 h 5164478"/>
              <a:gd name="connsiteX0-65" fmla="*/ 0 w 4884843"/>
              <a:gd name="connsiteY0-66" fmla="*/ 5188447 h 5188447"/>
              <a:gd name="connsiteX1-67" fmla="*/ 4861694 w 4884843"/>
              <a:gd name="connsiteY1-68" fmla="*/ 0 h 5188447"/>
              <a:gd name="connsiteX2-69" fmla="*/ 4884843 w 4884843"/>
              <a:gd name="connsiteY2-70" fmla="*/ 5164478 h 5188447"/>
              <a:gd name="connsiteX3-71" fmla="*/ 0 w 4884843"/>
              <a:gd name="connsiteY3-72" fmla="*/ 5188447 h 5188447"/>
              <a:gd name="connsiteX0-73" fmla="*/ 0 w 4861694"/>
              <a:gd name="connsiteY0-74" fmla="*/ 5188447 h 5188447"/>
              <a:gd name="connsiteX1-75" fmla="*/ 4861694 w 4861694"/>
              <a:gd name="connsiteY1-76" fmla="*/ 0 h 5188447"/>
              <a:gd name="connsiteX2-77" fmla="*/ 4849299 w 4861694"/>
              <a:gd name="connsiteY2-78" fmla="*/ 5182251 h 5188447"/>
              <a:gd name="connsiteX3-79" fmla="*/ 0 w 4861694"/>
              <a:gd name="connsiteY3-80" fmla="*/ 5188447 h 5188447"/>
              <a:gd name="connsiteX0-81" fmla="*/ 0 w 4875644"/>
              <a:gd name="connsiteY0-82" fmla="*/ 5188447 h 5199465"/>
              <a:gd name="connsiteX1-83" fmla="*/ 4861694 w 4875644"/>
              <a:gd name="connsiteY1-84" fmla="*/ 0 h 5199465"/>
              <a:gd name="connsiteX2-85" fmla="*/ 4875118 w 4875644"/>
              <a:gd name="connsiteY2-86" fmla="*/ 5199465 h 5199465"/>
              <a:gd name="connsiteX3-87" fmla="*/ 0 w 4875644"/>
              <a:gd name="connsiteY3-88" fmla="*/ 5188447 h 5199465"/>
              <a:gd name="connsiteX0-89" fmla="*/ 0 w 4875936"/>
              <a:gd name="connsiteY0-90" fmla="*/ 5214268 h 5225286"/>
              <a:gd name="connsiteX1-91" fmla="*/ 4870305 w 4875936"/>
              <a:gd name="connsiteY1-92" fmla="*/ 0 h 5225286"/>
              <a:gd name="connsiteX2-93" fmla="*/ 4875118 w 4875936"/>
              <a:gd name="connsiteY2-94" fmla="*/ 5225286 h 5225286"/>
              <a:gd name="connsiteX3-95" fmla="*/ 0 w 4875936"/>
              <a:gd name="connsiteY3-96" fmla="*/ 5214268 h 5225286"/>
              <a:gd name="connsiteX0-97" fmla="*/ 0 w 4870304"/>
              <a:gd name="connsiteY0-98" fmla="*/ 5214268 h 5216678"/>
              <a:gd name="connsiteX1-99" fmla="*/ 4870305 w 4870304"/>
              <a:gd name="connsiteY1-100" fmla="*/ 0 h 5216678"/>
              <a:gd name="connsiteX2-101" fmla="*/ 4866513 w 4870304"/>
              <a:gd name="connsiteY2-102" fmla="*/ 5216678 h 5216678"/>
              <a:gd name="connsiteX3-103" fmla="*/ 0 w 4870304"/>
              <a:gd name="connsiteY3-104" fmla="*/ 5214268 h 521667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4870304" h="5216678">
                <a:moveTo>
                  <a:pt x="0" y="5214268"/>
                </a:moveTo>
                <a:lnTo>
                  <a:pt x="4870305" y="0"/>
                </a:lnTo>
                <a:cubicBezTo>
                  <a:pt x="4866173" y="1727417"/>
                  <a:pt x="4870645" y="3489261"/>
                  <a:pt x="4866513" y="5216678"/>
                </a:cubicBezTo>
                <a:lnTo>
                  <a:pt x="0" y="5214268"/>
                </a:lnTo>
                <a:close/>
              </a:path>
            </a:pathLst>
          </a:custGeom>
          <a:gradFill flip="none" rotWithShape="1">
            <a:gsLst>
              <a:gs pos="91000">
                <a:schemeClr val="accent2"/>
              </a:gs>
              <a:gs pos="17000">
                <a:schemeClr val="accent1"/>
              </a:gs>
            </a:gsLst>
            <a:lin ang="42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" name="直角三角形 2"/>
          <p:cNvSpPr/>
          <p:nvPr/>
        </p:nvSpPr>
        <p:spPr>
          <a:xfrm rot="10800000">
            <a:off x="9532307" y="0"/>
            <a:ext cx="2659693" cy="884876"/>
          </a:xfrm>
          <a:prstGeom prst="rtTriangle">
            <a:avLst/>
          </a:prstGeom>
          <a:gradFill flip="none" rotWithShape="1">
            <a:gsLst>
              <a:gs pos="99000">
                <a:schemeClr val="accent2"/>
              </a:gs>
              <a:gs pos="0">
                <a:schemeClr val="accent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4" name="PA-平行四边形 17"/>
          <p:cNvSpPr/>
          <p:nvPr>
            <p:custDataLst>
              <p:tags r:id="rId1"/>
            </p:custDataLst>
          </p:nvPr>
        </p:nvSpPr>
        <p:spPr>
          <a:xfrm>
            <a:off x="1123003" y="0"/>
            <a:ext cx="3328029" cy="265471"/>
          </a:xfrm>
          <a:prstGeom prst="parallelogram">
            <a:avLst>
              <a:gd name="adj" fmla="val 61800"/>
            </a:avLst>
          </a:prstGeom>
          <a:gradFill flip="none" rotWithShape="1">
            <a:gsLst>
              <a:gs pos="99000">
                <a:schemeClr val="accent2"/>
              </a:gs>
              <a:gs pos="0">
                <a:schemeClr val="accent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文本框 6"/>
          <p:cNvSpPr txBox="1"/>
          <p:nvPr/>
        </p:nvSpPr>
        <p:spPr>
          <a:xfrm>
            <a:off x="1078113" y="2098686"/>
            <a:ext cx="4544150" cy="203432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2000" dirty="0"/>
              <a:t>（</a:t>
            </a:r>
            <a:r>
              <a:rPr lang="en-US" altLang="zh-CN" sz="2000" dirty="0"/>
              <a:t>1</a:t>
            </a:r>
            <a:r>
              <a:rPr lang="zh-CN" altLang="en-US" sz="2000" dirty="0"/>
              <a:t>）新建大小为</a:t>
            </a:r>
            <a:r>
              <a:rPr lang="en-US" altLang="zh-CN" sz="2000" dirty="0"/>
              <a:t>790</a:t>
            </a:r>
            <a:r>
              <a:rPr lang="zh-CN" altLang="en-US" sz="2000" dirty="0"/>
              <a:t>像素</a:t>
            </a:r>
            <a:r>
              <a:rPr lang="en-US" altLang="zh-CN" sz="2000" dirty="0"/>
              <a:t>*7500</a:t>
            </a:r>
            <a:r>
              <a:rPr lang="zh-CN" altLang="en-US" sz="2000" dirty="0"/>
              <a:t>像素、分辨率为</a:t>
            </a:r>
            <a:r>
              <a:rPr lang="en-US" altLang="zh-CN" sz="2000" dirty="0"/>
              <a:t>“72</a:t>
            </a:r>
            <a:r>
              <a:rPr lang="zh-CN" altLang="en-US" sz="2000" dirty="0"/>
              <a:t>像素</a:t>
            </a:r>
            <a:r>
              <a:rPr lang="en-US" altLang="zh-CN" sz="2000" dirty="0"/>
              <a:t>”</a:t>
            </a:r>
            <a:r>
              <a:rPr lang="zh-CN" altLang="en-US" sz="2000" dirty="0"/>
              <a:t>、颜色模式为</a:t>
            </a:r>
            <a:r>
              <a:rPr lang="en-US" altLang="zh-CN" sz="2000" dirty="0"/>
              <a:t>“RGB</a:t>
            </a:r>
            <a:r>
              <a:rPr lang="zh-CN" altLang="en-US" sz="2000" dirty="0"/>
              <a:t>颜色</a:t>
            </a:r>
            <a:r>
              <a:rPr lang="en-US" altLang="zh-CN" sz="2000" dirty="0"/>
              <a:t>”</a:t>
            </a:r>
            <a:r>
              <a:rPr lang="zh-CN" altLang="en-US" sz="2000" dirty="0"/>
              <a:t>、名为</a:t>
            </a:r>
            <a:r>
              <a:rPr lang="en-US" altLang="zh-CN" sz="2000" dirty="0"/>
              <a:t>“</a:t>
            </a:r>
            <a:r>
              <a:rPr lang="zh-CN" altLang="en-US" sz="2000" dirty="0"/>
              <a:t>电脑包详情页</a:t>
            </a:r>
            <a:r>
              <a:rPr lang="en-US" altLang="zh-CN" sz="2000" dirty="0"/>
              <a:t>”</a:t>
            </a:r>
            <a:r>
              <a:rPr lang="zh-CN" altLang="en-US" sz="2000" dirty="0"/>
              <a:t>的文件。</a:t>
            </a:r>
          </a:p>
          <a:p>
            <a:r>
              <a:rPr lang="zh-CN" altLang="en-US" sz="2000" dirty="0"/>
              <a:t>（</a:t>
            </a:r>
            <a:r>
              <a:rPr lang="en-US" altLang="zh-CN" sz="2000" dirty="0"/>
              <a:t>2</a:t>
            </a:r>
            <a:r>
              <a:rPr lang="zh-CN" altLang="en-US" sz="2000" dirty="0"/>
              <a:t>）为详情页填充背景色，设置前景色为浅蓝色</a:t>
            </a:r>
            <a:r>
              <a:rPr lang="en-US" altLang="zh-CN" sz="2000" dirty="0"/>
              <a:t>RGB</a:t>
            </a:r>
            <a:r>
              <a:rPr lang="zh-CN" altLang="en-US" sz="2000" dirty="0"/>
              <a:t>（</a:t>
            </a:r>
            <a:r>
              <a:rPr lang="en-US" altLang="zh-CN" sz="2000" dirty="0"/>
              <a:t>213</a:t>
            </a:r>
            <a:r>
              <a:rPr lang="zh-CN" altLang="en-US" sz="2000" dirty="0"/>
              <a:t>、</a:t>
            </a:r>
            <a:r>
              <a:rPr lang="en-US" altLang="zh-CN" sz="2000" dirty="0"/>
              <a:t>239</a:t>
            </a:r>
            <a:r>
              <a:rPr lang="zh-CN" altLang="en-US" sz="2000" dirty="0"/>
              <a:t>、</a:t>
            </a:r>
            <a:r>
              <a:rPr lang="en-US" altLang="zh-CN" sz="2000" dirty="0"/>
              <a:t>255</a:t>
            </a:r>
            <a:r>
              <a:rPr lang="zh-CN" altLang="en-US" sz="2000" dirty="0"/>
              <a:t>），使用快捷键【</a:t>
            </a:r>
            <a:r>
              <a:rPr lang="en-US" altLang="zh-CN" sz="2000" dirty="0" err="1"/>
              <a:t>Alt+Delete</a:t>
            </a:r>
            <a:r>
              <a:rPr lang="zh-CN" altLang="en-US" sz="2000" dirty="0"/>
              <a:t>】进行填充，如图所示。</a:t>
            </a:r>
          </a:p>
        </p:txBody>
      </p:sp>
      <p:pic>
        <p:nvPicPr>
          <p:cNvPr id="383" name="图片 38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4240" y="1310640"/>
            <a:ext cx="5769610" cy="42367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2394585" y="54610"/>
            <a:ext cx="1452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五任务实施</a:t>
            </a:r>
          </a:p>
        </p:txBody>
      </p: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文本框 6"/>
          <p:cNvSpPr txBox="1"/>
          <p:nvPr/>
        </p:nvSpPr>
        <p:spPr>
          <a:xfrm>
            <a:off x="756458" y="1788852"/>
            <a:ext cx="5123642" cy="529780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2000" dirty="0"/>
              <a:t>（</a:t>
            </a:r>
            <a:r>
              <a:rPr lang="en-US" altLang="zh-CN" sz="2000" dirty="0"/>
              <a:t>3</a:t>
            </a:r>
            <a:r>
              <a:rPr lang="zh-CN" altLang="en-US" sz="2000" dirty="0"/>
              <a:t>）制作商品广告区页面。选择矩形工具，绘制一个矩形作为该区域的背景，并填充为蓝色</a:t>
            </a:r>
            <a:r>
              <a:rPr lang="en-US" altLang="zh-CN" sz="2000" dirty="0"/>
              <a:t>RGB</a:t>
            </a:r>
            <a:r>
              <a:rPr lang="zh-CN" altLang="en-US" sz="2000" dirty="0"/>
              <a:t>（</a:t>
            </a:r>
            <a:r>
              <a:rPr lang="en-US" altLang="zh-CN" sz="2000" dirty="0"/>
              <a:t>96</a:t>
            </a:r>
            <a:r>
              <a:rPr lang="zh-CN" altLang="en-US" sz="2000" dirty="0"/>
              <a:t>、</a:t>
            </a:r>
            <a:r>
              <a:rPr lang="en-US" altLang="zh-CN" sz="2000" dirty="0"/>
              <a:t>157</a:t>
            </a:r>
            <a:r>
              <a:rPr lang="zh-CN" altLang="en-US" sz="2000" dirty="0"/>
              <a:t>、</a:t>
            </a:r>
            <a:r>
              <a:rPr lang="en-US" altLang="zh-CN" sz="2000" dirty="0"/>
              <a:t>201</a:t>
            </a:r>
            <a:r>
              <a:rPr lang="zh-CN" altLang="en-US" sz="2000" dirty="0"/>
              <a:t>）。将素材项目五实训一中的</a:t>
            </a:r>
            <a:r>
              <a:rPr lang="en-US" altLang="zh-CN" sz="2000" dirty="0"/>
              <a:t>“5-1-</a:t>
            </a:r>
            <a:r>
              <a:rPr lang="zh-CN" altLang="en-US" sz="2000" dirty="0"/>
              <a:t>背景修饰</a:t>
            </a:r>
            <a:r>
              <a:rPr lang="en-US" altLang="zh-CN" sz="2000" dirty="0"/>
              <a:t>”</a:t>
            </a:r>
            <a:r>
              <a:rPr lang="zh-CN" altLang="en-US" sz="2000" dirty="0"/>
              <a:t>添加到背景中，为页面增加装饰效果。接着再次选择矩形工具，在装饰图片的下方绘制一个矩形，并填充为蓝色</a:t>
            </a:r>
            <a:r>
              <a:rPr lang="en-US" altLang="zh-CN" sz="2000" dirty="0"/>
              <a:t>RGB</a:t>
            </a:r>
            <a:r>
              <a:rPr lang="zh-CN" altLang="en-US" sz="2000" dirty="0"/>
              <a:t>（</a:t>
            </a:r>
            <a:r>
              <a:rPr lang="en-US" altLang="zh-CN" sz="2000" dirty="0"/>
              <a:t>90</a:t>
            </a:r>
            <a:r>
              <a:rPr lang="zh-CN" altLang="en-US" sz="2000" dirty="0"/>
              <a:t>、</a:t>
            </a:r>
            <a:r>
              <a:rPr lang="en-US" altLang="zh-CN" sz="2000" dirty="0"/>
              <a:t>181</a:t>
            </a:r>
            <a:r>
              <a:rPr lang="zh-CN" altLang="en-US" sz="2000" dirty="0"/>
              <a:t>、</a:t>
            </a:r>
            <a:r>
              <a:rPr lang="en-US" altLang="zh-CN" sz="2000" dirty="0"/>
              <a:t>237</a:t>
            </a:r>
            <a:r>
              <a:rPr lang="zh-CN" altLang="en-US" sz="2000" dirty="0"/>
              <a:t>），然后将素材中的</a:t>
            </a:r>
            <a:r>
              <a:rPr lang="en-US" altLang="zh-CN" sz="2000" dirty="0"/>
              <a:t>“</a:t>
            </a:r>
            <a:r>
              <a:rPr lang="zh-CN" altLang="en-US" sz="2000" dirty="0"/>
              <a:t>电脑包</a:t>
            </a:r>
            <a:r>
              <a:rPr lang="en-US" altLang="zh-CN" sz="2000" dirty="0"/>
              <a:t>1”</a:t>
            </a:r>
            <a:r>
              <a:rPr lang="zh-CN" altLang="en-US" sz="2000" dirty="0"/>
              <a:t>和</a:t>
            </a:r>
            <a:r>
              <a:rPr lang="en-US" altLang="zh-CN" sz="2000" dirty="0"/>
              <a:t>“</a:t>
            </a:r>
            <a:r>
              <a:rPr lang="zh-CN" altLang="en-US" sz="2000" dirty="0"/>
              <a:t>投影</a:t>
            </a:r>
            <a:r>
              <a:rPr lang="en-US" altLang="zh-CN" sz="2000" dirty="0"/>
              <a:t>”</a:t>
            </a:r>
            <a:r>
              <a:rPr lang="zh-CN" altLang="en-US" sz="2000" dirty="0"/>
              <a:t>添加到页面中，效果如图所示。</a:t>
            </a:r>
          </a:p>
        </p:txBody>
      </p:sp>
      <p:pic>
        <p:nvPicPr>
          <p:cNvPr id="386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7145" y="683260"/>
            <a:ext cx="5147310" cy="472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文本框 6"/>
          <p:cNvSpPr txBox="1"/>
          <p:nvPr/>
        </p:nvSpPr>
        <p:spPr>
          <a:xfrm>
            <a:off x="1550263" y="1921857"/>
            <a:ext cx="8420793" cy="529780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2000" dirty="0"/>
              <a:t>（</a:t>
            </a:r>
            <a:r>
              <a:rPr lang="en-US" altLang="zh-CN" sz="2000" dirty="0"/>
              <a:t>4</a:t>
            </a:r>
            <a:r>
              <a:rPr lang="zh-CN" altLang="en-US" sz="2000" dirty="0"/>
              <a:t>）为商品广告区页面添加广告词。选择直线工具，填充设置为白色，画一条短直线。接着选择横排文字工具</a:t>
            </a:r>
            <a:r>
              <a:rPr lang="en-US" altLang="zh-CN" sz="2000" dirty="0"/>
              <a:t> </a:t>
            </a:r>
            <a:r>
              <a:rPr lang="zh-CN" altLang="en-US" sz="2000" dirty="0"/>
              <a:t>，输入相应的文字</a:t>
            </a:r>
            <a:r>
              <a:rPr lang="en-US" altLang="zh-CN" sz="2000" dirty="0"/>
              <a:t>“</a:t>
            </a:r>
            <a:r>
              <a:rPr lang="zh-CN" altLang="en-US" sz="2000" dirty="0"/>
              <a:t>凯斯电脑包</a:t>
            </a:r>
            <a:r>
              <a:rPr lang="en-US" altLang="zh-CN" sz="2000" dirty="0"/>
              <a:t>”</a:t>
            </a:r>
            <a:r>
              <a:rPr lang="zh-CN" altLang="en-US" sz="2000" dirty="0"/>
              <a:t>，设置字体为</a:t>
            </a:r>
            <a:r>
              <a:rPr lang="en-US" altLang="zh-CN" sz="2000" dirty="0"/>
              <a:t>“</a:t>
            </a:r>
            <a:r>
              <a:rPr lang="zh-CN" altLang="en-US" sz="2000" dirty="0"/>
              <a:t>微软雅黑</a:t>
            </a:r>
            <a:r>
              <a:rPr lang="en-US" altLang="zh-CN" sz="2000" dirty="0"/>
              <a:t>”</a:t>
            </a:r>
            <a:r>
              <a:rPr lang="zh-CN" altLang="en-US" sz="2000" dirty="0"/>
              <a:t>，样式为</a:t>
            </a:r>
            <a:r>
              <a:rPr lang="en-US" altLang="zh-CN" sz="2000" dirty="0"/>
              <a:t>“Bold”</a:t>
            </a:r>
            <a:r>
              <a:rPr lang="zh-CN" altLang="en-US" sz="2000" dirty="0"/>
              <a:t>，字号为</a:t>
            </a:r>
            <a:r>
              <a:rPr lang="en-US" altLang="zh-CN" sz="2000" dirty="0"/>
              <a:t>“35</a:t>
            </a:r>
            <a:r>
              <a:rPr lang="zh-CN" altLang="en-US" sz="2000" dirty="0"/>
              <a:t>点</a:t>
            </a:r>
            <a:r>
              <a:rPr lang="en-US" altLang="zh-CN" sz="2000" dirty="0"/>
              <a:t>”</a:t>
            </a:r>
            <a:r>
              <a:rPr lang="zh-CN" altLang="en-US" sz="2000" dirty="0"/>
              <a:t>，颜色为白色。复制短直线图层，让两条直线分列在文字两边。接着添加商品和促销信息。选择横排文字工具</a:t>
            </a:r>
            <a:r>
              <a:rPr lang="en-US" altLang="zh-CN" sz="2000" dirty="0"/>
              <a:t> </a:t>
            </a:r>
            <a:r>
              <a:rPr lang="zh-CN" altLang="en-US" sz="2000" dirty="0"/>
              <a:t>，输入相应的文字</a:t>
            </a:r>
            <a:r>
              <a:rPr lang="en-US" altLang="zh-CN" sz="2000" dirty="0"/>
              <a:t>“</a:t>
            </a:r>
            <a:r>
              <a:rPr lang="zh-CN" altLang="en-US" sz="2000" dirty="0"/>
              <a:t>优雅出行</a:t>
            </a:r>
            <a:r>
              <a:rPr lang="en-US" altLang="zh-CN" sz="2000" dirty="0"/>
              <a:t>·</a:t>
            </a:r>
            <a:r>
              <a:rPr lang="zh-CN" altLang="en-US" sz="2000" dirty="0"/>
              <a:t>大气沉稳</a:t>
            </a:r>
            <a:r>
              <a:rPr lang="en-US" altLang="zh-CN" sz="2000" dirty="0"/>
              <a:t>”</a:t>
            </a:r>
            <a:r>
              <a:rPr lang="zh-CN" altLang="en-US" sz="2000" dirty="0"/>
              <a:t>，设置字体为</a:t>
            </a:r>
            <a:r>
              <a:rPr lang="en-US" altLang="zh-CN" sz="2000" dirty="0"/>
              <a:t>“</a:t>
            </a:r>
            <a:r>
              <a:rPr lang="zh-CN" altLang="en-US" sz="2000" dirty="0"/>
              <a:t>微软雅黑</a:t>
            </a:r>
            <a:r>
              <a:rPr lang="en-US" altLang="zh-CN" sz="2000" dirty="0"/>
              <a:t>”</a:t>
            </a:r>
            <a:r>
              <a:rPr lang="zh-CN" altLang="en-US" sz="2000" dirty="0"/>
              <a:t>，样式为</a:t>
            </a:r>
            <a:r>
              <a:rPr lang="en-US" altLang="zh-CN" sz="2000" dirty="0"/>
              <a:t>“Bold”</a:t>
            </a:r>
            <a:r>
              <a:rPr lang="zh-CN" altLang="en-US" sz="2000" dirty="0"/>
              <a:t>，字号为</a:t>
            </a:r>
            <a:r>
              <a:rPr lang="en-US" altLang="zh-CN" sz="2000" dirty="0"/>
              <a:t>“88</a:t>
            </a:r>
            <a:r>
              <a:rPr lang="zh-CN" altLang="en-US" sz="2000" dirty="0"/>
              <a:t>点</a:t>
            </a:r>
            <a:r>
              <a:rPr lang="en-US" altLang="zh-CN" sz="2000" dirty="0"/>
              <a:t>”</a:t>
            </a:r>
            <a:r>
              <a:rPr lang="zh-CN" altLang="en-US" sz="2000" dirty="0"/>
              <a:t>，颜色为白色。单击</a:t>
            </a:r>
            <a:r>
              <a:rPr lang="en-US" altLang="zh-CN" sz="2000" dirty="0"/>
              <a:t>“</a:t>
            </a:r>
            <a:r>
              <a:rPr lang="en-US" altLang="zh-CN" sz="2000" dirty="0" err="1"/>
              <a:t>fx</a:t>
            </a:r>
            <a:r>
              <a:rPr lang="en-US" altLang="zh-CN" sz="2000" dirty="0"/>
              <a:t>”</a:t>
            </a:r>
            <a:r>
              <a:rPr lang="zh-CN" altLang="en-US" sz="2000" dirty="0"/>
              <a:t>图层样式为其添加【描边】和【投影】效果。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文本框 6"/>
          <p:cNvSpPr txBox="1"/>
          <p:nvPr/>
        </p:nvSpPr>
        <p:spPr>
          <a:xfrm>
            <a:off x="667431" y="944792"/>
            <a:ext cx="5829218" cy="521716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/>
              <a:t>（</a:t>
            </a:r>
            <a:r>
              <a:rPr lang="en-US" altLang="zh-CN" sz="2000" dirty="0"/>
              <a:t>5</a:t>
            </a:r>
            <a:r>
              <a:rPr lang="zh-CN" altLang="en-US" sz="2000" dirty="0"/>
              <a:t>）选择圆角矩形工具，填充设置为白色，描边设置为蓝色，半径设置为</a:t>
            </a:r>
            <a:r>
              <a:rPr lang="en-US" altLang="zh-CN" sz="2000" dirty="0"/>
              <a:t>30</a:t>
            </a:r>
            <a:r>
              <a:rPr lang="zh-CN" altLang="en-US" sz="2000" dirty="0"/>
              <a:t>像素，画一个圆角矩形。在圆角矩形中输入促销信息</a:t>
            </a:r>
            <a:r>
              <a:rPr lang="en-US" altLang="zh-CN" sz="2000" dirty="0"/>
              <a:t>“</a:t>
            </a:r>
            <a:r>
              <a:rPr lang="zh-CN" altLang="en-US" sz="2000" dirty="0"/>
              <a:t>双十一限时抢购</a:t>
            </a:r>
            <a:r>
              <a:rPr lang="en-US" altLang="zh-CN" sz="2000" dirty="0"/>
              <a:t>·</a:t>
            </a:r>
            <a:r>
              <a:rPr lang="zh-CN" altLang="en-US" sz="2000" dirty="0"/>
              <a:t>大额券抢不停！！</a:t>
            </a:r>
            <a:r>
              <a:rPr lang="en-US" altLang="zh-CN" sz="2000" dirty="0"/>
              <a:t>”</a:t>
            </a:r>
            <a:r>
              <a:rPr lang="zh-CN" altLang="en-US" sz="2000" dirty="0"/>
              <a:t>。设置字体为</a:t>
            </a:r>
            <a:r>
              <a:rPr lang="en-US" altLang="zh-CN" sz="2000" dirty="0"/>
              <a:t>“</a:t>
            </a:r>
            <a:r>
              <a:rPr lang="zh-CN" altLang="en-US" sz="2000" dirty="0"/>
              <a:t>微软雅黑</a:t>
            </a:r>
            <a:r>
              <a:rPr lang="en-US" altLang="zh-CN" sz="2000" dirty="0"/>
              <a:t>”</a:t>
            </a:r>
            <a:r>
              <a:rPr lang="zh-CN" altLang="en-US" sz="2000" dirty="0"/>
              <a:t>，样式为</a:t>
            </a:r>
            <a:r>
              <a:rPr lang="en-US" altLang="zh-CN" sz="2000" dirty="0"/>
              <a:t>“Regular”</a:t>
            </a:r>
            <a:r>
              <a:rPr lang="zh-CN" altLang="en-US" sz="2000" dirty="0"/>
              <a:t>，字号为</a:t>
            </a:r>
            <a:r>
              <a:rPr lang="en-US" altLang="zh-CN" sz="2000" dirty="0"/>
              <a:t>“35</a:t>
            </a:r>
            <a:r>
              <a:rPr lang="zh-CN" altLang="en-US" sz="2000" dirty="0"/>
              <a:t>点</a:t>
            </a:r>
            <a:r>
              <a:rPr lang="en-US" altLang="zh-CN" sz="2000" dirty="0"/>
              <a:t>”</a:t>
            </a:r>
            <a:r>
              <a:rPr lang="zh-CN" altLang="en-US" sz="2000" dirty="0"/>
              <a:t>，颜色为橙色</a:t>
            </a:r>
            <a:r>
              <a:rPr lang="en-US" altLang="zh-CN" sz="2000" dirty="0"/>
              <a:t>RGB</a:t>
            </a:r>
            <a:r>
              <a:rPr lang="zh-CN" altLang="en-US" sz="2000" dirty="0"/>
              <a:t>（</a:t>
            </a:r>
            <a:r>
              <a:rPr lang="en-US" altLang="zh-CN" sz="2000" dirty="0"/>
              <a:t>218</a:t>
            </a:r>
            <a:r>
              <a:rPr lang="zh-CN" altLang="en-US" sz="2000" dirty="0"/>
              <a:t>、</a:t>
            </a:r>
            <a:r>
              <a:rPr lang="en-US" altLang="zh-CN" sz="2000" dirty="0"/>
              <a:t>115</a:t>
            </a:r>
            <a:r>
              <a:rPr lang="zh-CN" altLang="en-US" sz="2000" dirty="0"/>
              <a:t>、</a:t>
            </a:r>
            <a:r>
              <a:rPr lang="en-US" altLang="zh-CN" sz="2000" dirty="0"/>
              <a:t>13</a:t>
            </a:r>
            <a:r>
              <a:rPr lang="zh-CN" altLang="en-US" sz="2000" dirty="0"/>
              <a:t>）。再次选择横排文字工具</a:t>
            </a:r>
            <a:r>
              <a:rPr lang="en-US" altLang="zh-CN" sz="2000" dirty="0"/>
              <a:t> </a:t>
            </a:r>
            <a:r>
              <a:rPr lang="zh-CN" altLang="en-US" sz="2000" dirty="0"/>
              <a:t>，输入相应的文字</a:t>
            </a:r>
            <a:r>
              <a:rPr lang="en-US" altLang="zh-CN" sz="2000" dirty="0"/>
              <a:t>“</a:t>
            </a:r>
            <a:r>
              <a:rPr lang="zh-CN" altLang="en-US" sz="2000" dirty="0"/>
              <a:t>牛皮面料</a:t>
            </a:r>
            <a:r>
              <a:rPr lang="en-US" altLang="zh-CN" sz="2000" dirty="0"/>
              <a:t> | </a:t>
            </a:r>
            <a:r>
              <a:rPr lang="zh-CN" altLang="en-US" sz="2000" dirty="0"/>
              <a:t>经久耐用</a:t>
            </a:r>
            <a:r>
              <a:rPr lang="en-US" altLang="zh-CN" sz="2000" dirty="0"/>
              <a:t> | </a:t>
            </a:r>
            <a:r>
              <a:rPr lang="zh-CN" altLang="en-US" sz="2000" dirty="0"/>
              <a:t>防水耐磨</a:t>
            </a:r>
            <a:r>
              <a:rPr lang="en-US" altLang="zh-CN" sz="2000" dirty="0"/>
              <a:t> | </a:t>
            </a:r>
            <a:r>
              <a:rPr lang="zh-CN" altLang="en-US" sz="2000" dirty="0"/>
              <a:t>手感舒适</a:t>
            </a:r>
            <a:r>
              <a:rPr lang="en-US" altLang="zh-CN" sz="2000" dirty="0"/>
              <a:t>”</a:t>
            </a:r>
            <a:r>
              <a:rPr lang="zh-CN" altLang="en-US" sz="2000" dirty="0"/>
              <a:t>，设置字体为</a:t>
            </a:r>
            <a:r>
              <a:rPr lang="en-US" altLang="zh-CN" sz="2000" dirty="0"/>
              <a:t>“</a:t>
            </a:r>
            <a:r>
              <a:rPr lang="zh-CN" altLang="en-US" sz="2000" dirty="0"/>
              <a:t>微软雅黑</a:t>
            </a:r>
            <a:r>
              <a:rPr lang="en-US" altLang="zh-CN" sz="2000" dirty="0"/>
              <a:t>”</a:t>
            </a:r>
            <a:r>
              <a:rPr lang="zh-CN" altLang="en-US" sz="2000" dirty="0"/>
              <a:t>，样式为</a:t>
            </a:r>
            <a:r>
              <a:rPr lang="en-US" altLang="zh-CN" sz="2000" dirty="0"/>
              <a:t>“Regular”</a:t>
            </a:r>
            <a:r>
              <a:rPr lang="zh-CN" altLang="en-US" sz="2000" dirty="0"/>
              <a:t>，字号为</a:t>
            </a:r>
            <a:r>
              <a:rPr lang="en-US" altLang="zh-CN" sz="2000" dirty="0"/>
              <a:t>“32</a:t>
            </a:r>
            <a:r>
              <a:rPr lang="zh-CN" altLang="en-US" sz="2000" dirty="0"/>
              <a:t>点</a:t>
            </a:r>
            <a:r>
              <a:rPr lang="en-US" altLang="zh-CN" sz="2000" dirty="0"/>
              <a:t>”</a:t>
            </a:r>
            <a:r>
              <a:rPr lang="zh-CN" altLang="en-US" sz="2000" dirty="0"/>
              <a:t>，颜色为白色。商品和促销信息的文字效果如图所示。</a:t>
            </a:r>
          </a:p>
        </p:txBody>
      </p:sp>
      <p:pic>
        <p:nvPicPr>
          <p:cNvPr id="39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0820" y="931545"/>
            <a:ext cx="5532755" cy="477329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文本框 6"/>
          <p:cNvSpPr txBox="1"/>
          <p:nvPr/>
        </p:nvSpPr>
        <p:spPr>
          <a:xfrm>
            <a:off x="1221971" y="1670956"/>
            <a:ext cx="4933777" cy="467106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2000" dirty="0"/>
              <a:t>（</a:t>
            </a:r>
            <a:r>
              <a:rPr lang="en-US" altLang="zh-CN" sz="2000" dirty="0"/>
              <a:t>6</a:t>
            </a:r>
            <a:r>
              <a:rPr lang="zh-CN" altLang="en-US" sz="2000" dirty="0"/>
              <a:t>）制作优惠券页面。首先制作该区域页面背景，选择矩形工具，绘制一个矩形，并填充为蓝色</a:t>
            </a:r>
            <a:r>
              <a:rPr lang="en-US" altLang="zh-CN" sz="2000" dirty="0"/>
              <a:t>RGB</a:t>
            </a:r>
            <a:r>
              <a:rPr lang="zh-CN" altLang="en-US" sz="2000" dirty="0"/>
              <a:t>（</a:t>
            </a:r>
            <a:r>
              <a:rPr lang="en-US" altLang="zh-CN" sz="2000" dirty="0"/>
              <a:t>109</a:t>
            </a:r>
            <a:r>
              <a:rPr lang="zh-CN" altLang="en-US" sz="2000" dirty="0"/>
              <a:t>、</a:t>
            </a:r>
            <a:r>
              <a:rPr lang="en-US" altLang="zh-CN" sz="2000" dirty="0"/>
              <a:t>170</a:t>
            </a:r>
            <a:r>
              <a:rPr lang="zh-CN" altLang="en-US" sz="2000" dirty="0"/>
              <a:t>、</a:t>
            </a:r>
            <a:r>
              <a:rPr lang="en-US" altLang="zh-CN" sz="2000" dirty="0"/>
              <a:t>208</a:t>
            </a:r>
            <a:r>
              <a:rPr lang="zh-CN" altLang="en-US" sz="2000" dirty="0"/>
              <a:t>）作为该部分的背景。接下来对背景进行装饰，重复上一步，画一个矩形，颜色设置为浅蓝色</a:t>
            </a:r>
            <a:r>
              <a:rPr lang="en-US" altLang="zh-CN" sz="2000" dirty="0"/>
              <a:t>RGB(137</a:t>
            </a:r>
            <a:r>
              <a:rPr lang="zh-CN" altLang="en-US" sz="2000" dirty="0"/>
              <a:t>、</a:t>
            </a:r>
            <a:r>
              <a:rPr lang="en-US" altLang="zh-CN" sz="2000" dirty="0"/>
              <a:t>190</a:t>
            </a:r>
            <a:r>
              <a:rPr lang="zh-CN" altLang="en-US" sz="2000" dirty="0"/>
              <a:t>、</a:t>
            </a:r>
            <a:r>
              <a:rPr lang="en-US" altLang="zh-CN" sz="2000" dirty="0"/>
              <a:t>223)</a:t>
            </a:r>
            <a:r>
              <a:rPr lang="zh-CN" altLang="en-US" sz="2000" dirty="0"/>
              <a:t>，使用快捷键【</a:t>
            </a:r>
            <a:r>
              <a:rPr lang="en-US" altLang="zh-CN" sz="2000" dirty="0" err="1"/>
              <a:t>Ctrl+T</a:t>
            </a:r>
            <a:r>
              <a:rPr lang="zh-CN" altLang="en-US" sz="2000" dirty="0"/>
              <a:t>】选中矩形，调整其位置和大小。按下</a:t>
            </a:r>
            <a:r>
              <a:rPr lang="en-US" altLang="zh-CN" sz="2000" dirty="0"/>
              <a:t>Alt</a:t>
            </a:r>
            <a:r>
              <a:rPr lang="zh-CN" altLang="en-US" sz="2000" dirty="0"/>
              <a:t>键，用鼠标左键拖动矩形，对其进行复制，重复以上步骤制作多个矩形，最终制作的页面效果如图所示。</a:t>
            </a:r>
          </a:p>
        </p:txBody>
      </p:sp>
      <p:pic>
        <p:nvPicPr>
          <p:cNvPr id="394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80580" y="1405255"/>
            <a:ext cx="4697730" cy="44215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1462405" y="1155700"/>
            <a:ext cx="1706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五、任务实施</a:t>
            </a:r>
          </a:p>
        </p:txBody>
      </p: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文本框 6"/>
          <p:cNvSpPr txBox="1"/>
          <p:nvPr/>
        </p:nvSpPr>
        <p:spPr>
          <a:xfrm>
            <a:off x="972184" y="1611542"/>
            <a:ext cx="5537130" cy="494919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2000" dirty="0"/>
              <a:t>（</a:t>
            </a:r>
            <a:r>
              <a:rPr lang="en-US" altLang="zh-CN" sz="2000" dirty="0"/>
              <a:t>7</a:t>
            </a:r>
            <a:r>
              <a:rPr lang="zh-CN" altLang="en-US" sz="2000" dirty="0"/>
              <a:t>）输入促销信息，选择横排文字工具</a:t>
            </a:r>
            <a:r>
              <a:rPr lang="en-US" altLang="zh-CN" sz="2000" dirty="0"/>
              <a:t> </a:t>
            </a:r>
            <a:r>
              <a:rPr lang="zh-CN" altLang="en-US" sz="2000" dirty="0"/>
              <a:t>，输入相应的文字</a:t>
            </a:r>
            <a:r>
              <a:rPr lang="en-US" altLang="zh-CN" sz="2000" dirty="0"/>
              <a:t>“</a:t>
            </a:r>
            <a:r>
              <a:rPr lang="zh-CN" altLang="en-US" sz="2000" dirty="0"/>
              <a:t>大额券</a:t>
            </a:r>
            <a:r>
              <a:rPr lang="en-US" altLang="zh-CN" sz="2000" dirty="0"/>
              <a:t>!</a:t>
            </a:r>
            <a:r>
              <a:rPr lang="zh-CN" altLang="en-US" sz="2000" dirty="0"/>
              <a:t>提前抢！</a:t>
            </a:r>
            <a:r>
              <a:rPr lang="en-US" altLang="zh-CN" sz="2000" dirty="0"/>
              <a:t>”</a:t>
            </a:r>
            <a:r>
              <a:rPr lang="zh-CN" altLang="en-US" sz="2000" dirty="0"/>
              <a:t>，设置字体为</a:t>
            </a:r>
            <a:r>
              <a:rPr lang="en-US" altLang="zh-CN" sz="2000" dirty="0"/>
              <a:t>“</a:t>
            </a:r>
            <a:r>
              <a:rPr lang="zh-CN" altLang="en-US" sz="2000" dirty="0"/>
              <a:t>微软雅黑</a:t>
            </a:r>
            <a:r>
              <a:rPr lang="en-US" altLang="zh-CN" sz="2000" dirty="0"/>
              <a:t>”</a:t>
            </a:r>
            <a:r>
              <a:rPr lang="zh-CN" altLang="en-US" sz="2000" dirty="0"/>
              <a:t>，样式为</a:t>
            </a:r>
            <a:r>
              <a:rPr lang="en-US" altLang="zh-CN" sz="2000" dirty="0"/>
              <a:t>“Bold”</a:t>
            </a:r>
            <a:r>
              <a:rPr lang="zh-CN" altLang="en-US" sz="2000" dirty="0"/>
              <a:t>、</a:t>
            </a:r>
            <a:r>
              <a:rPr lang="en-US" altLang="zh-CN" sz="2000" dirty="0"/>
              <a:t>“</a:t>
            </a:r>
            <a:r>
              <a:rPr lang="zh-CN" altLang="en-US" sz="2000" dirty="0"/>
              <a:t>倾斜体</a:t>
            </a:r>
            <a:r>
              <a:rPr lang="en-US" altLang="zh-CN" sz="2000" dirty="0"/>
              <a:t>”</a:t>
            </a:r>
            <a:r>
              <a:rPr lang="zh-CN" altLang="en-US" sz="2000" dirty="0"/>
              <a:t>，字号为</a:t>
            </a:r>
            <a:r>
              <a:rPr lang="en-US" altLang="zh-CN" sz="2000" dirty="0"/>
              <a:t>“94</a:t>
            </a:r>
            <a:r>
              <a:rPr lang="zh-CN" altLang="en-US" sz="2000" dirty="0"/>
              <a:t>点</a:t>
            </a:r>
            <a:r>
              <a:rPr lang="en-US" altLang="zh-CN" sz="2000" dirty="0"/>
              <a:t>”</a:t>
            </a:r>
            <a:r>
              <a:rPr lang="zh-CN" altLang="en-US" sz="2000" dirty="0"/>
              <a:t>，颜色为白色，并为其添加【投影】效果。复制上一步的图层，修改字体颜色为橙色</a:t>
            </a:r>
            <a:r>
              <a:rPr lang="en-US" altLang="zh-CN" sz="2000" dirty="0"/>
              <a:t>RGB</a:t>
            </a:r>
            <a:r>
              <a:rPr lang="zh-CN" altLang="en-US" sz="2000" dirty="0"/>
              <a:t>（</a:t>
            </a:r>
            <a:r>
              <a:rPr lang="en-US" altLang="zh-CN" sz="2000" dirty="0"/>
              <a:t>240</a:t>
            </a:r>
            <a:r>
              <a:rPr lang="zh-CN" altLang="en-US" sz="2000" dirty="0"/>
              <a:t>、</a:t>
            </a:r>
            <a:r>
              <a:rPr lang="en-US" altLang="zh-CN" sz="2000" dirty="0"/>
              <a:t>120</a:t>
            </a:r>
            <a:r>
              <a:rPr lang="zh-CN" altLang="en-US" sz="2000" dirty="0"/>
              <a:t>、</a:t>
            </a:r>
            <a:r>
              <a:rPr lang="en-US" altLang="zh-CN" sz="2000" dirty="0"/>
              <a:t>0</a:t>
            </a:r>
            <a:r>
              <a:rPr lang="zh-CN" altLang="en-US" sz="2000" dirty="0"/>
              <a:t>），使用快捷键</a:t>
            </a:r>
            <a:r>
              <a:rPr lang="en-US" altLang="zh-CN" sz="2000" dirty="0" err="1"/>
              <a:t>Ctrl+T</a:t>
            </a:r>
            <a:r>
              <a:rPr lang="zh-CN" altLang="en-US" sz="2000" dirty="0"/>
              <a:t>选中文字，对其位置进行微调，使调整后的投影效果增强。然后添加素材项目五中的</a:t>
            </a:r>
            <a:r>
              <a:rPr lang="en-US" altLang="zh-CN" sz="2000" dirty="0"/>
              <a:t>“30</a:t>
            </a:r>
            <a:r>
              <a:rPr lang="zh-CN" altLang="en-US" sz="2000" dirty="0"/>
              <a:t>元优惠券</a:t>
            </a:r>
            <a:r>
              <a:rPr lang="en-US" altLang="zh-CN" sz="2000" dirty="0"/>
              <a:t>”</a:t>
            </a:r>
            <a:r>
              <a:rPr lang="zh-CN" altLang="en-US" sz="2000" dirty="0"/>
              <a:t>放到文字下方，使用快捷键【</a:t>
            </a:r>
            <a:r>
              <a:rPr lang="en-US" altLang="zh-CN" sz="2000" dirty="0" err="1"/>
              <a:t>Ctrl+T</a:t>
            </a:r>
            <a:r>
              <a:rPr lang="zh-CN" altLang="en-US" sz="2000" dirty="0"/>
              <a:t>】选中素材，对其大小和位置进行调整，如图所示。</a:t>
            </a:r>
          </a:p>
        </p:txBody>
      </p:sp>
      <p:pic>
        <p:nvPicPr>
          <p:cNvPr id="396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7210" y="1155700"/>
            <a:ext cx="4866640" cy="46697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文本框 6"/>
          <p:cNvSpPr txBox="1"/>
          <p:nvPr/>
        </p:nvSpPr>
        <p:spPr>
          <a:xfrm>
            <a:off x="775133" y="1988820"/>
            <a:ext cx="4532572" cy="479933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2000" dirty="0"/>
              <a:t>（</a:t>
            </a:r>
            <a:r>
              <a:rPr lang="en-US" altLang="zh-CN" sz="2000" dirty="0"/>
              <a:t>8</a:t>
            </a:r>
            <a:r>
              <a:rPr lang="zh-CN" altLang="en-US" sz="2000" dirty="0"/>
              <a:t>）选择矩形工具，描边设置为白色，填充设置为橙色</a:t>
            </a:r>
            <a:r>
              <a:rPr lang="en-US" altLang="zh-CN" sz="2000" dirty="0"/>
              <a:t>RGB</a:t>
            </a:r>
            <a:r>
              <a:rPr lang="zh-CN" altLang="en-US" sz="2000" dirty="0"/>
              <a:t>（</a:t>
            </a:r>
            <a:r>
              <a:rPr lang="en-US" altLang="zh-CN" sz="2000" dirty="0"/>
              <a:t>240</a:t>
            </a:r>
            <a:r>
              <a:rPr lang="zh-CN" altLang="en-US" sz="2000" dirty="0"/>
              <a:t>、</a:t>
            </a:r>
            <a:r>
              <a:rPr lang="en-US" altLang="zh-CN" sz="2000" dirty="0"/>
              <a:t>120</a:t>
            </a:r>
            <a:r>
              <a:rPr lang="zh-CN" altLang="en-US" sz="2000" dirty="0"/>
              <a:t>、</a:t>
            </a:r>
            <a:r>
              <a:rPr lang="en-US" altLang="zh-CN" sz="2000" dirty="0"/>
              <a:t>0</a:t>
            </a:r>
            <a:r>
              <a:rPr lang="zh-CN" altLang="en-US" sz="2000" dirty="0"/>
              <a:t>），绘制一个矩形。使用快捷键【</a:t>
            </a:r>
            <a:r>
              <a:rPr lang="en-US" altLang="zh-CN" sz="2000" dirty="0" err="1"/>
              <a:t>Ctrl+T</a:t>
            </a:r>
            <a:r>
              <a:rPr lang="zh-CN" altLang="en-US" sz="2000" dirty="0"/>
              <a:t>】选中矩形，调整其角度，使其轻微倾斜。在矩形框中添加促销信息，选择横排文字工具</a:t>
            </a:r>
            <a:r>
              <a:rPr lang="en-US" altLang="zh-CN" sz="2000" dirty="0"/>
              <a:t> </a:t>
            </a:r>
            <a:r>
              <a:rPr lang="zh-CN" altLang="en-US" sz="2000" dirty="0"/>
              <a:t>，输入相应的文字</a:t>
            </a:r>
            <a:r>
              <a:rPr lang="en-US" altLang="zh-CN" sz="2000" dirty="0"/>
              <a:t>“hot</a:t>
            </a:r>
            <a:r>
              <a:rPr lang="zh-CN" altLang="en-US" sz="2000" dirty="0"/>
              <a:t>！仅限</a:t>
            </a:r>
            <a:r>
              <a:rPr lang="en-US" altLang="zh-CN" sz="2000" dirty="0"/>
              <a:t>11.11</a:t>
            </a:r>
            <a:r>
              <a:rPr lang="zh-CN" altLang="en-US" sz="2000" dirty="0"/>
              <a:t>当天可用</a:t>
            </a:r>
            <a:r>
              <a:rPr lang="en-US" altLang="zh-CN" sz="2000" dirty="0"/>
              <a:t>”</a:t>
            </a:r>
            <a:r>
              <a:rPr lang="zh-CN" altLang="en-US" sz="2000" dirty="0"/>
              <a:t>，设置字体为</a:t>
            </a:r>
            <a:r>
              <a:rPr lang="en-US" altLang="zh-CN" sz="2000" dirty="0"/>
              <a:t>“</a:t>
            </a:r>
            <a:r>
              <a:rPr lang="zh-CN" altLang="en-US" sz="2000" dirty="0"/>
              <a:t>微软雅黑</a:t>
            </a:r>
            <a:r>
              <a:rPr lang="en-US" altLang="zh-CN" sz="2000" dirty="0"/>
              <a:t>”</a:t>
            </a:r>
            <a:r>
              <a:rPr lang="zh-CN" altLang="en-US" sz="2000" dirty="0"/>
              <a:t>，样式为</a:t>
            </a:r>
            <a:r>
              <a:rPr lang="en-US" altLang="zh-CN" sz="2000" dirty="0"/>
              <a:t>“Bold”</a:t>
            </a:r>
            <a:r>
              <a:rPr lang="zh-CN" altLang="en-US" sz="2000" dirty="0"/>
              <a:t>，字号为</a:t>
            </a:r>
            <a:r>
              <a:rPr lang="en-US" altLang="zh-CN" sz="2000" dirty="0"/>
              <a:t>“40</a:t>
            </a:r>
            <a:r>
              <a:rPr lang="zh-CN" altLang="en-US" sz="2000" dirty="0"/>
              <a:t>点</a:t>
            </a:r>
            <a:r>
              <a:rPr lang="en-US" altLang="zh-CN" sz="2000" dirty="0"/>
              <a:t>”</a:t>
            </a:r>
            <a:r>
              <a:rPr lang="zh-CN" altLang="en-US" sz="2000" dirty="0"/>
              <a:t>，颜色为白色，其效果如图所示。</a:t>
            </a:r>
          </a:p>
        </p:txBody>
      </p:sp>
      <p:pic>
        <p:nvPicPr>
          <p:cNvPr id="399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7075" y="2292985"/>
            <a:ext cx="6194425" cy="2095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7" t="3767" r="2157" b="3767"/>
          <a:stretch>
            <a:fillRect/>
          </a:stretch>
        </p:blipFill>
        <p:spPr>
          <a:xfrm>
            <a:off x="4337685" y="1052294"/>
            <a:ext cx="3877852" cy="2498221"/>
          </a:xfrm>
          <a:custGeom>
            <a:avLst/>
            <a:gdLst>
              <a:gd name="connsiteX0" fmla="*/ 668393 w 3877852"/>
              <a:gd name="connsiteY0" fmla="*/ 0 h 2498221"/>
              <a:gd name="connsiteX1" fmla="*/ 3209460 w 3877852"/>
              <a:gd name="connsiteY1" fmla="*/ 0 h 2498221"/>
              <a:gd name="connsiteX2" fmla="*/ 3309954 w 3877852"/>
              <a:gd name="connsiteY2" fmla="*/ 72491 h 2498221"/>
              <a:gd name="connsiteX3" fmla="*/ 3877852 w 3877852"/>
              <a:gd name="connsiteY3" fmla="*/ 1160649 h 2498221"/>
              <a:gd name="connsiteX4" fmla="*/ 3022998 w 3877852"/>
              <a:gd name="connsiteY4" fmla="*/ 2436719 h 2498221"/>
              <a:gd name="connsiteX5" fmla="*/ 2895446 w 3877852"/>
              <a:gd name="connsiteY5" fmla="*/ 2498221 h 2498221"/>
              <a:gd name="connsiteX6" fmla="*/ 982406 w 3877852"/>
              <a:gd name="connsiteY6" fmla="*/ 2498221 h 2498221"/>
              <a:gd name="connsiteX7" fmla="*/ 854854 w 3877852"/>
              <a:gd name="connsiteY7" fmla="*/ 2436719 h 2498221"/>
              <a:gd name="connsiteX8" fmla="*/ 0 w 3877852"/>
              <a:gd name="connsiteY8" fmla="*/ 1160649 h 2498221"/>
              <a:gd name="connsiteX9" fmla="*/ 567899 w 3877852"/>
              <a:gd name="connsiteY9" fmla="*/ 72491 h 2498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877852" h="2498221">
                <a:moveTo>
                  <a:pt x="668393" y="0"/>
                </a:moveTo>
                <a:lnTo>
                  <a:pt x="3209460" y="0"/>
                </a:lnTo>
                <a:lnTo>
                  <a:pt x="3309954" y="72491"/>
                </a:lnTo>
                <a:cubicBezTo>
                  <a:pt x="3660831" y="350975"/>
                  <a:pt x="3877852" y="735697"/>
                  <a:pt x="3877852" y="1160649"/>
                </a:cubicBezTo>
                <a:cubicBezTo>
                  <a:pt x="3877852" y="1691839"/>
                  <a:pt x="3538756" y="2160170"/>
                  <a:pt x="3022998" y="2436719"/>
                </a:cubicBezTo>
                <a:lnTo>
                  <a:pt x="2895446" y="2498221"/>
                </a:lnTo>
                <a:lnTo>
                  <a:pt x="982406" y="2498221"/>
                </a:lnTo>
                <a:lnTo>
                  <a:pt x="854854" y="2436719"/>
                </a:lnTo>
                <a:cubicBezTo>
                  <a:pt x="339097" y="2160170"/>
                  <a:pt x="0" y="1691839"/>
                  <a:pt x="0" y="1160649"/>
                </a:cubicBezTo>
                <a:cubicBezTo>
                  <a:pt x="0" y="735697"/>
                  <a:pt x="217022" y="350975"/>
                  <a:pt x="567899" y="72491"/>
                </a:cubicBezTo>
                <a:close/>
              </a:path>
            </a:pathLst>
          </a:custGeom>
          <a:ln w="254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0000" endA="300" endPos="55500" dist="50800" dir="5400000" sy="-100000" algn="bl" rotWithShape="0"/>
          </a:effectLst>
        </p:spPr>
      </p:pic>
      <p:sp>
        <p:nvSpPr>
          <p:cNvPr id="75" name="矩形 90"/>
          <p:cNvSpPr/>
          <p:nvPr/>
        </p:nvSpPr>
        <p:spPr>
          <a:xfrm>
            <a:off x="-37673" y="4293096"/>
            <a:ext cx="12254953" cy="2592288"/>
          </a:xfrm>
          <a:custGeom>
            <a:avLst/>
            <a:gdLst>
              <a:gd name="connsiteX0" fmla="*/ 0 w 12254953"/>
              <a:gd name="connsiteY0" fmla="*/ 0 h 2183753"/>
              <a:gd name="connsiteX1" fmla="*/ 12254953 w 12254953"/>
              <a:gd name="connsiteY1" fmla="*/ 0 h 2183753"/>
              <a:gd name="connsiteX2" fmla="*/ 12254953 w 12254953"/>
              <a:gd name="connsiteY2" fmla="*/ 2183753 h 2183753"/>
              <a:gd name="connsiteX3" fmla="*/ 0 w 12254953"/>
              <a:gd name="connsiteY3" fmla="*/ 2183753 h 2183753"/>
              <a:gd name="connsiteX4" fmla="*/ 0 w 12254953"/>
              <a:gd name="connsiteY4" fmla="*/ 0 h 2183753"/>
              <a:gd name="connsiteX0-1" fmla="*/ 0 w 12254953"/>
              <a:gd name="connsiteY0-2" fmla="*/ 0 h 2183753"/>
              <a:gd name="connsiteX1-3" fmla="*/ 5904086 w 12254953"/>
              <a:gd name="connsiteY1-4" fmla="*/ 998 h 2183753"/>
              <a:gd name="connsiteX2-5" fmla="*/ 12254953 w 12254953"/>
              <a:gd name="connsiteY2-6" fmla="*/ 0 h 2183753"/>
              <a:gd name="connsiteX3-7" fmla="*/ 12254953 w 12254953"/>
              <a:gd name="connsiteY3-8" fmla="*/ 2183753 h 2183753"/>
              <a:gd name="connsiteX4-9" fmla="*/ 0 w 12254953"/>
              <a:gd name="connsiteY4-10" fmla="*/ 2183753 h 2183753"/>
              <a:gd name="connsiteX5" fmla="*/ 0 w 12254953"/>
              <a:gd name="connsiteY5" fmla="*/ 0 h 2183753"/>
              <a:gd name="connsiteX0-11" fmla="*/ 0 w 12254953"/>
              <a:gd name="connsiteY0-12" fmla="*/ 2631 h 2186384"/>
              <a:gd name="connsiteX1-13" fmla="*/ 5904086 w 12254953"/>
              <a:gd name="connsiteY1-14" fmla="*/ 3629 h 2186384"/>
              <a:gd name="connsiteX2-15" fmla="*/ 6346772 w 12254953"/>
              <a:gd name="connsiteY2-16" fmla="*/ 0 h 2186384"/>
              <a:gd name="connsiteX3-17" fmla="*/ 12254953 w 12254953"/>
              <a:gd name="connsiteY3-18" fmla="*/ 2631 h 2186384"/>
              <a:gd name="connsiteX4-19" fmla="*/ 12254953 w 12254953"/>
              <a:gd name="connsiteY4-20" fmla="*/ 2186384 h 2186384"/>
              <a:gd name="connsiteX5-21" fmla="*/ 0 w 12254953"/>
              <a:gd name="connsiteY5-22" fmla="*/ 2186384 h 2186384"/>
              <a:gd name="connsiteX6" fmla="*/ 0 w 12254953"/>
              <a:gd name="connsiteY6" fmla="*/ 2631 h 2186384"/>
              <a:gd name="connsiteX0-23" fmla="*/ 0 w 12254953"/>
              <a:gd name="connsiteY0-24" fmla="*/ 2631 h 2186384"/>
              <a:gd name="connsiteX1-25" fmla="*/ 5904086 w 12254953"/>
              <a:gd name="connsiteY1-26" fmla="*/ 3629 h 2186384"/>
              <a:gd name="connsiteX2-27" fmla="*/ 6118172 w 12254953"/>
              <a:gd name="connsiteY2-28" fmla="*/ 0 h 2186384"/>
              <a:gd name="connsiteX3-29" fmla="*/ 6346772 w 12254953"/>
              <a:gd name="connsiteY3-30" fmla="*/ 0 h 2186384"/>
              <a:gd name="connsiteX4-31" fmla="*/ 12254953 w 12254953"/>
              <a:gd name="connsiteY4-32" fmla="*/ 2631 h 2186384"/>
              <a:gd name="connsiteX5-33" fmla="*/ 12254953 w 12254953"/>
              <a:gd name="connsiteY5-34" fmla="*/ 2186384 h 2186384"/>
              <a:gd name="connsiteX6-35" fmla="*/ 0 w 12254953"/>
              <a:gd name="connsiteY6-36" fmla="*/ 2186384 h 2186384"/>
              <a:gd name="connsiteX7" fmla="*/ 0 w 12254953"/>
              <a:gd name="connsiteY7" fmla="*/ 2631 h 2186384"/>
              <a:gd name="connsiteX0-37" fmla="*/ 0 w 12254953"/>
              <a:gd name="connsiteY0-38" fmla="*/ 2631 h 2186384"/>
              <a:gd name="connsiteX1-39" fmla="*/ 5904086 w 12254953"/>
              <a:gd name="connsiteY1-40" fmla="*/ 3629 h 2186384"/>
              <a:gd name="connsiteX2-41" fmla="*/ 6132686 w 12254953"/>
              <a:gd name="connsiteY2-42" fmla="*/ 399143 h 2186384"/>
              <a:gd name="connsiteX3-43" fmla="*/ 6346772 w 12254953"/>
              <a:gd name="connsiteY3-44" fmla="*/ 0 h 2186384"/>
              <a:gd name="connsiteX4-45" fmla="*/ 12254953 w 12254953"/>
              <a:gd name="connsiteY4-46" fmla="*/ 2631 h 2186384"/>
              <a:gd name="connsiteX5-47" fmla="*/ 12254953 w 12254953"/>
              <a:gd name="connsiteY5-48" fmla="*/ 2186384 h 2186384"/>
              <a:gd name="connsiteX6-49" fmla="*/ 0 w 12254953"/>
              <a:gd name="connsiteY6-50" fmla="*/ 2186384 h 2186384"/>
              <a:gd name="connsiteX7-51" fmla="*/ 0 w 12254953"/>
              <a:gd name="connsiteY7-52" fmla="*/ 2631 h 2186384"/>
              <a:gd name="connsiteX0-53" fmla="*/ 0 w 12254953"/>
              <a:gd name="connsiteY0-54" fmla="*/ 2631 h 2186384"/>
              <a:gd name="connsiteX1-55" fmla="*/ 5904086 w 12254953"/>
              <a:gd name="connsiteY1-56" fmla="*/ 3629 h 2186384"/>
              <a:gd name="connsiteX2-57" fmla="*/ 6132686 w 12254953"/>
              <a:gd name="connsiteY2-58" fmla="*/ 320054 h 2186384"/>
              <a:gd name="connsiteX3-59" fmla="*/ 6346772 w 12254953"/>
              <a:gd name="connsiteY3-60" fmla="*/ 0 h 2186384"/>
              <a:gd name="connsiteX4-61" fmla="*/ 12254953 w 12254953"/>
              <a:gd name="connsiteY4-62" fmla="*/ 2631 h 2186384"/>
              <a:gd name="connsiteX5-63" fmla="*/ 12254953 w 12254953"/>
              <a:gd name="connsiteY5-64" fmla="*/ 2186384 h 2186384"/>
              <a:gd name="connsiteX6-65" fmla="*/ 0 w 12254953"/>
              <a:gd name="connsiteY6-66" fmla="*/ 2186384 h 2186384"/>
              <a:gd name="connsiteX7-67" fmla="*/ 0 w 12254953"/>
              <a:gd name="connsiteY7-68" fmla="*/ 2631 h 218638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  <a:cxn ang="0">
                <a:pos x="connsiteX6-35" y="connsiteY6-36"/>
              </a:cxn>
              <a:cxn ang="0">
                <a:pos x="connsiteX7-51" y="connsiteY7-52"/>
              </a:cxn>
            </a:cxnLst>
            <a:rect l="l" t="t" r="r" b="b"/>
            <a:pathLst>
              <a:path w="12254953" h="2186384">
                <a:moveTo>
                  <a:pt x="0" y="2631"/>
                </a:moveTo>
                <a:lnTo>
                  <a:pt x="5904086" y="3629"/>
                </a:lnTo>
                <a:lnTo>
                  <a:pt x="6132686" y="320054"/>
                </a:lnTo>
                <a:lnTo>
                  <a:pt x="6346772" y="0"/>
                </a:lnTo>
                <a:lnTo>
                  <a:pt x="12254953" y="2631"/>
                </a:lnTo>
                <a:lnTo>
                  <a:pt x="12254953" y="2186384"/>
                </a:lnTo>
                <a:lnTo>
                  <a:pt x="0" y="2186384"/>
                </a:lnTo>
                <a:lnTo>
                  <a:pt x="0" y="2631"/>
                </a:lnTo>
                <a:close/>
              </a:path>
            </a:pathLst>
          </a:custGeom>
          <a:gradFill>
            <a:gsLst>
              <a:gs pos="99000">
                <a:srgbClr val="89CA7D"/>
              </a:gs>
              <a:gs pos="0">
                <a:srgbClr val="0B9FAE"/>
              </a:gs>
            </a:gsLst>
            <a:lin ang="0" scaled="1"/>
          </a:gradFill>
          <a:ln>
            <a:noFill/>
          </a:ln>
          <a:effectLst>
            <a:outerShdw blurRad="1143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82" name="椭圆 81"/>
          <p:cNvSpPr/>
          <p:nvPr/>
        </p:nvSpPr>
        <p:spPr>
          <a:xfrm>
            <a:off x="4570737" y="3313131"/>
            <a:ext cx="505983" cy="505983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85" name="椭圆 84"/>
          <p:cNvSpPr/>
          <p:nvPr/>
        </p:nvSpPr>
        <p:spPr>
          <a:xfrm>
            <a:off x="8198478" y="2459952"/>
            <a:ext cx="648072" cy="648072"/>
          </a:xfrm>
          <a:prstGeom prst="ellipse">
            <a:avLst/>
          </a:prstGeom>
          <a:solidFill>
            <a:srgbClr val="89CA7D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86" name="椭圆 85"/>
          <p:cNvSpPr/>
          <p:nvPr/>
        </p:nvSpPr>
        <p:spPr>
          <a:xfrm>
            <a:off x="8198603" y="3630382"/>
            <a:ext cx="417028" cy="417028"/>
          </a:xfrm>
          <a:prstGeom prst="ellipse">
            <a:avLst/>
          </a:prstGeom>
          <a:solidFill>
            <a:srgbClr val="32AC9F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88" name="椭圆 87"/>
          <p:cNvSpPr/>
          <p:nvPr/>
        </p:nvSpPr>
        <p:spPr>
          <a:xfrm>
            <a:off x="3645934" y="2855296"/>
            <a:ext cx="252991" cy="252991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89" name="椭圆 88"/>
          <p:cNvSpPr/>
          <p:nvPr/>
        </p:nvSpPr>
        <p:spPr>
          <a:xfrm>
            <a:off x="3646018" y="1087834"/>
            <a:ext cx="252991" cy="252991"/>
          </a:xfrm>
          <a:prstGeom prst="ellipse">
            <a:avLst/>
          </a:prstGeom>
          <a:solidFill>
            <a:srgbClr val="65BE8B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90" name="椭圆 89"/>
          <p:cNvSpPr/>
          <p:nvPr/>
        </p:nvSpPr>
        <p:spPr>
          <a:xfrm>
            <a:off x="9200278" y="2086441"/>
            <a:ext cx="252991" cy="252991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184" name=" 184"/>
          <p:cNvSpPr/>
          <p:nvPr/>
        </p:nvSpPr>
        <p:spPr>
          <a:xfrm>
            <a:off x="4337685" y="304800"/>
            <a:ext cx="3747770" cy="374777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14007D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83" name="椭圆 82"/>
          <p:cNvSpPr/>
          <p:nvPr/>
        </p:nvSpPr>
        <p:spPr>
          <a:xfrm>
            <a:off x="6690850" y="3585917"/>
            <a:ext cx="505983" cy="505983"/>
          </a:xfrm>
          <a:prstGeom prst="ellipse">
            <a:avLst/>
          </a:prstGeom>
          <a:solidFill>
            <a:srgbClr val="D6CF78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81" name="椭圆 80"/>
          <p:cNvSpPr/>
          <p:nvPr/>
        </p:nvSpPr>
        <p:spPr>
          <a:xfrm>
            <a:off x="4213100" y="993187"/>
            <a:ext cx="505983" cy="505983"/>
          </a:xfrm>
          <a:prstGeom prst="ellipse">
            <a:avLst/>
          </a:prstGeom>
          <a:solidFill>
            <a:srgbClr val="58B99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3272553" y="1833711"/>
            <a:ext cx="252991" cy="252991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3646163" y="2080222"/>
            <a:ext cx="648072" cy="648072"/>
          </a:xfrm>
          <a:prstGeom prst="ellipse">
            <a:avLst/>
          </a:prstGeom>
          <a:solidFill>
            <a:srgbClr val="0B9FAE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3272553" y="3523446"/>
            <a:ext cx="252991" cy="252991"/>
          </a:xfrm>
          <a:prstGeom prst="ellipse">
            <a:avLst/>
          </a:prstGeom>
          <a:solidFill>
            <a:srgbClr val="89CA7D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14" name="PA_文本框 3"/>
          <p:cNvSpPr txBox="1"/>
          <p:nvPr>
            <p:custDataLst>
              <p:tags r:id="rId1"/>
            </p:custDataLst>
          </p:nvPr>
        </p:nvSpPr>
        <p:spPr>
          <a:xfrm>
            <a:off x="2185506" y="4944008"/>
            <a:ext cx="7864475" cy="76835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lvl="0" algn="ctr"/>
            <a:r>
              <a:rPr lang="zh-CN" altLang="en-US" sz="4400" b="1" kern="2200" spc="600">
                <a:solidFill>
                  <a:prstClr val="white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印品黑体" panose="00000500000000000000" pitchFamily="2" charset="-122"/>
                <a:ea typeface="印品黑体" panose="00000500000000000000" pitchFamily="2" charset="-122"/>
              </a:rPr>
              <a:t>项目</a:t>
            </a:r>
            <a:r>
              <a:rPr lang="zh-CN" altLang="en-US" sz="4400" b="1" kern="2200" spc="600" smtClean="0">
                <a:solidFill>
                  <a:prstClr val="white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印品黑体" panose="00000500000000000000" pitchFamily="2" charset="-122"/>
                <a:ea typeface="印品黑体" panose="00000500000000000000" pitchFamily="2" charset="-122"/>
              </a:rPr>
              <a:t>五 任</a:t>
            </a:r>
            <a:r>
              <a:rPr lang="zh-CN" altLang="en-US" sz="4400" b="1" kern="2200" spc="600">
                <a:solidFill>
                  <a:prstClr val="white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印品黑体" panose="00000500000000000000" pitchFamily="2" charset="-122"/>
                <a:ea typeface="印品黑体" panose="00000500000000000000" pitchFamily="2" charset="-122"/>
              </a:rPr>
              <a:t>务一</a:t>
            </a:r>
          </a:p>
        </p:txBody>
      </p:sp>
      <p:sp>
        <p:nvSpPr>
          <p:cNvPr id="15" name="文本框 6"/>
          <p:cNvSpPr txBox="1">
            <a:spLocks noChangeArrowheads="1"/>
          </p:cNvSpPr>
          <p:nvPr/>
        </p:nvSpPr>
        <p:spPr bwMode="auto">
          <a:xfrm>
            <a:off x="4827344" y="5853559"/>
            <a:ext cx="26212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lvl="0" algn="l" eaLnBrk="1" hangingPunct="1"/>
            <a:r>
              <a:rPr lang="zh-CN" altLang="en-US" sz="2400" b="1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电脑包详情页设计</a:t>
            </a:r>
          </a:p>
        </p:txBody>
      </p:sp>
      <p:sp>
        <p:nvSpPr>
          <p:cNvPr id="84" name="椭圆 83"/>
          <p:cNvSpPr/>
          <p:nvPr/>
        </p:nvSpPr>
        <p:spPr>
          <a:xfrm>
            <a:off x="7973222" y="1498950"/>
            <a:ext cx="505983" cy="505983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pic>
        <p:nvPicPr>
          <p:cNvPr id="32" name="图片 31" descr="logo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97596" y="227546"/>
            <a:ext cx="3114673" cy="50379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500"/>
                            </p:stCondLst>
                            <p:childTnLst>
                              <p:par>
                                <p:cTn id="8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9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bldLvl="0" animBg="1"/>
      <p:bldP spid="82" grpId="0" bldLvl="0" animBg="1"/>
      <p:bldP spid="85" grpId="0" bldLvl="0" animBg="1"/>
      <p:bldP spid="86" grpId="0" bldLvl="0" animBg="1"/>
      <p:bldP spid="88" grpId="0" bldLvl="0" animBg="1"/>
      <p:bldP spid="89" grpId="0" bldLvl="0" animBg="1"/>
      <p:bldP spid="90" grpId="0" bldLvl="0" animBg="1"/>
      <p:bldP spid="184" grpId="0" bldLvl="0" animBg="1"/>
      <p:bldP spid="83" grpId="0" bldLvl="0" animBg="1"/>
      <p:bldP spid="81" grpId="0" bldLvl="0" animBg="1"/>
      <p:bldP spid="5" grpId="0" bldLvl="0" animBg="1"/>
      <p:bldP spid="10" grpId="0" bldLvl="0" animBg="1"/>
      <p:bldP spid="11" grpId="0" bldLvl="0" animBg="1"/>
      <p:bldP spid="14" grpId="0" bldLvl="0" animBg="1"/>
      <p:bldP spid="15" grpId="0"/>
      <p:bldP spid="84" grpId="0" bldLvl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文本框 6"/>
          <p:cNvSpPr txBox="1"/>
          <p:nvPr/>
        </p:nvSpPr>
        <p:spPr>
          <a:xfrm>
            <a:off x="839244" y="1847762"/>
            <a:ext cx="4293461" cy="431419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2000" dirty="0">
                <a:ea typeface="宋体" panose="02010600030101010101" pitchFamily="2" charset="-122"/>
              </a:rPr>
              <a:t>（</a:t>
            </a:r>
            <a:r>
              <a:rPr lang="en-US" altLang="zh-CN" sz="2000" dirty="0"/>
              <a:t>9</a:t>
            </a:r>
            <a:r>
              <a:rPr lang="zh-CN" altLang="en-US" sz="2000" dirty="0"/>
              <a:t>）将素材项目五中的</a:t>
            </a:r>
            <a:r>
              <a:rPr lang="en-US" altLang="zh-CN" sz="2000" dirty="0"/>
              <a:t>“5-2</a:t>
            </a:r>
            <a:r>
              <a:rPr lang="zh-CN" altLang="en-US" sz="2000" dirty="0"/>
              <a:t>背景装饰</a:t>
            </a:r>
            <a:r>
              <a:rPr lang="en-US" altLang="zh-CN" sz="2000" dirty="0"/>
              <a:t>”</a:t>
            </a:r>
            <a:r>
              <a:rPr lang="zh-CN" altLang="en-US" sz="2000" dirty="0"/>
              <a:t>添加到背景中，使用快捷键【</a:t>
            </a:r>
            <a:r>
              <a:rPr lang="en-US" altLang="zh-CN" sz="2000" dirty="0" err="1"/>
              <a:t>Ctrl+T</a:t>
            </a:r>
            <a:r>
              <a:rPr lang="zh-CN" altLang="en-US" sz="2000" dirty="0"/>
              <a:t>】选中素材，对其大小和位置进行调整，其效果如图</a:t>
            </a:r>
            <a:r>
              <a:rPr lang="en-US" altLang="zh-CN" sz="2000" dirty="0"/>
              <a:t>1</a:t>
            </a:r>
            <a:r>
              <a:rPr lang="zh-CN" altLang="en-US" sz="2000" dirty="0"/>
              <a:t>所示。选择自定形状工具，填充设置为红色</a:t>
            </a:r>
            <a:r>
              <a:rPr lang="en-US" altLang="zh-CN" sz="2000" dirty="0"/>
              <a:t>RGB</a:t>
            </a:r>
            <a:r>
              <a:rPr lang="zh-CN" altLang="en-US" sz="2000" dirty="0"/>
              <a:t>（</a:t>
            </a:r>
            <a:r>
              <a:rPr lang="en-US" altLang="zh-CN" sz="2000" dirty="0"/>
              <a:t>230</a:t>
            </a:r>
            <a:r>
              <a:rPr lang="zh-CN" altLang="en-US" sz="2000" dirty="0"/>
              <a:t>、</a:t>
            </a:r>
            <a:r>
              <a:rPr lang="en-US" altLang="zh-CN" sz="2000" dirty="0"/>
              <a:t>0</a:t>
            </a:r>
            <a:r>
              <a:rPr lang="zh-CN" altLang="en-US" sz="2000" dirty="0"/>
              <a:t>、</a:t>
            </a:r>
            <a:r>
              <a:rPr lang="en-US" altLang="zh-CN" sz="2000" dirty="0"/>
              <a:t>18</a:t>
            </a:r>
            <a:r>
              <a:rPr lang="zh-CN" altLang="en-US" sz="2000" dirty="0"/>
              <a:t>），如果已有的形状里面没有图</a:t>
            </a:r>
            <a:r>
              <a:rPr lang="en-US" altLang="zh-CN" sz="2000" dirty="0"/>
              <a:t>2</a:t>
            </a:r>
            <a:r>
              <a:rPr lang="zh-CN" altLang="en-US" sz="2000" dirty="0"/>
              <a:t>中的图形，点击右上角的图标，在弹出的下拉列表中选择全部，从里面找到箭头图形。</a:t>
            </a:r>
          </a:p>
        </p:txBody>
      </p:sp>
      <p:pic>
        <p:nvPicPr>
          <p:cNvPr id="401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5417820" y="1101090"/>
            <a:ext cx="3333750" cy="395478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文本框 1"/>
          <p:cNvSpPr txBox="1"/>
          <p:nvPr>
            <p:custDataLst>
              <p:tags r:id="rId2"/>
            </p:custDataLst>
          </p:nvPr>
        </p:nvSpPr>
        <p:spPr>
          <a:xfrm>
            <a:off x="6586855" y="5421630"/>
            <a:ext cx="9963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latin typeface="宋体" panose="02010600030101010101" pitchFamily="2" charset="-122"/>
                <a:ea typeface="宋体" panose="02010600030101010101" pitchFamily="2" charset="-122"/>
              </a:rPr>
              <a:t>图一</a:t>
            </a:r>
          </a:p>
        </p:txBody>
      </p:sp>
      <p:pic>
        <p:nvPicPr>
          <p:cNvPr id="402" name="图片 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9036685" y="1101090"/>
            <a:ext cx="2964815" cy="395414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文本框 3"/>
          <p:cNvSpPr txBox="1"/>
          <p:nvPr>
            <p:custDataLst>
              <p:tags r:id="rId4"/>
            </p:custDataLst>
          </p:nvPr>
        </p:nvSpPr>
        <p:spPr>
          <a:xfrm>
            <a:off x="10020935" y="5435600"/>
            <a:ext cx="9963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latin typeface="宋体" panose="02010600030101010101" pitchFamily="2" charset="-122"/>
                <a:ea typeface="宋体" panose="02010600030101010101" pitchFamily="2" charset="-122"/>
              </a:rPr>
              <a:t>图二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文本框 6"/>
          <p:cNvSpPr txBox="1"/>
          <p:nvPr/>
        </p:nvSpPr>
        <p:spPr>
          <a:xfrm>
            <a:off x="1471354" y="1831825"/>
            <a:ext cx="8420792" cy="431863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2000" dirty="0"/>
              <a:t>（</a:t>
            </a:r>
            <a:r>
              <a:rPr lang="en-US" altLang="zh-CN" sz="2000" dirty="0"/>
              <a:t>10</a:t>
            </a:r>
            <a:r>
              <a:rPr lang="zh-CN" altLang="en-US" sz="2000" dirty="0"/>
              <a:t>）添加价格信息，选择横排文字工具</a:t>
            </a:r>
            <a:r>
              <a:rPr lang="en-US" altLang="zh-CN" sz="2000" dirty="0"/>
              <a:t> </a:t>
            </a:r>
            <a:r>
              <a:rPr lang="zh-CN" altLang="en-US" sz="2000" dirty="0"/>
              <a:t>，输入相应的文字，并对其样式进行设置，其效果如图</a:t>
            </a:r>
            <a:r>
              <a:rPr lang="en-US" altLang="zh-CN" sz="2000" dirty="0"/>
              <a:t>1</a:t>
            </a:r>
            <a:r>
              <a:rPr lang="zh-CN" altLang="en-US" sz="2000" dirty="0"/>
              <a:t>所示。接着为页面添加装饰。选择椭圆工具，取消填充设置，描边设置为红色</a:t>
            </a:r>
            <a:r>
              <a:rPr lang="en-US" altLang="zh-CN" sz="2000" dirty="0"/>
              <a:t>RGB</a:t>
            </a:r>
            <a:r>
              <a:rPr lang="zh-CN" altLang="en-US" sz="2000" dirty="0"/>
              <a:t>（</a:t>
            </a:r>
            <a:r>
              <a:rPr lang="en-US" altLang="zh-CN" sz="2000" dirty="0"/>
              <a:t>230</a:t>
            </a:r>
            <a:r>
              <a:rPr lang="zh-CN" altLang="en-US" sz="2000" dirty="0"/>
              <a:t>、</a:t>
            </a:r>
            <a:r>
              <a:rPr lang="en-US" altLang="zh-CN" sz="2000" dirty="0"/>
              <a:t>0</a:t>
            </a:r>
            <a:r>
              <a:rPr lang="zh-CN" altLang="en-US" sz="2000" dirty="0"/>
              <a:t>、</a:t>
            </a:r>
            <a:r>
              <a:rPr lang="en-US" altLang="zh-CN" sz="2000" dirty="0"/>
              <a:t>18</a:t>
            </a:r>
            <a:r>
              <a:rPr lang="zh-CN" altLang="en-US" sz="2000" dirty="0"/>
              <a:t>），按下</a:t>
            </a:r>
            <a:r>
              <a:rPr lang="en-US" altLang="zh-CN" sz="2000" dirty="0"/>
              <a:t>Shift</a:t>
            </a:r>
            <a:r>
              <a:rPr lang="zh-CN" altLang="en-US" sz="2000" dirty="0"/>
              <a:t>键，绘制一个圆圈。接着填充也设置为红色，配合</a:t>
            </a:r>
            <a:r>
              <a:rPr lang="en-US" altLang="zh-CN" sz="2000" dirty="0"/>
              <a:t>Shift</a:t>
            </a:r>
            <a:r>
              <a:rPr lang="zh-CN" altLang="en-US" sz="2000" dirty="0"/>
              <a:t>键在刚刚画好的圆圈内画一个实心圆。重复以上步骤，添加三个圆圈和实心圆，其效果如图</a:t>
            </a:r>
            <a:r>
              <a:rPr lang="en-US" altLang="zh-CN" sz="2000" dirty="0"/>
              <a:t>2</a:t>
            </a:r>
            <a:r>
              <a:rPr lang="zh-CN" altLang="en-US" sz="2000" dirty="0"/>
              <a:t>所示。最后选择圆角矩形工具，取消填充设置，描边设置为黑色，边线选择虚线，绘制一个圆角矩形框。在矩形框内添加商品价格信息，其效果如图</a:t>
            </a:r>
            <a:r>
              <a:rPr lang="en-US" altLang="zh-CN" sz="2000" dirty="0"/>
              <a:t>3</a:t>
            </a:r>
            <a:r>
              <a:rPr lang="zh-CN" altLang="en-US" sz="2000" dirty="0"/>
              <a:t>所示。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1462405" y="1155700"/>
            <a:ext cx="1706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五、任务实施</a:t>
            </a:r>
          </a:p>
        </p:txBody>
      </p: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06" name="图片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5585" y="1155700"/>
            <a:ext cx="3686175" cy="3511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7" name="图片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31360" y="1155700"/>
            <a:ext cx="3318510" cy="3511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8" name="图片 1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458835" y="1155700"/>
            <a:ext cx="3412490" cy="351155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1668145" y="5083810"/>
            <a:ext cx="9963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latin typeface="宋体" panose="02010600030101010101" pitchFamily="2" charset="-122"/>
                <a:ea typeface="宋体" panose="02010600030101010101" pitchFamily="2" charset="-122"/>
              </a:rPr>
              <a:t>图一</a:t>
            </a:r>
          </a:p>
        </p:txBody>
      </p:sp>
      <p:sp>
        <p:nvSpPr>
          <p:cNvPr id="3" name="文本框 2"/>
          <p:cNvSpPr txBox="1"/>
          <p:nvPr>
            <p:custDataLst>
              <p:tags r:id="rId2"/>
            </p:custDataLst>
          </p:nvPr>
        </p:nvSpPr>
        <p:spPr>
          <a:xfrm>
            <a:off x="5692775" y="5083810"/>
            <a:ext cx="9963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latin typeface="宋体" panose="02010600030101010101" pitchFamily="2" charset="-122"/>
                <a:ea typeface="宋体" panose="02010600030101010101" pitchFamily="2" charset="-122"/>
              </a:rPr>
              <a:t>图二</a:t>
            </a:r>
          </a:p>
        </p:txBody>
      </p:sp>
      <p:sp>
        <p:nvSpPr>
          <p:cNvPr id="4" name="文本框 3"/>
          <p:cNvSpPr txBox="1"/>
          <p:nvPr>
            <p:custDataLst>
              <p:tags r:id="rId3"/>
            </p:custDataLst>
          </p:nvPr>
        </p:nvSpPr>
        <p:spPr>
          <a:xfrm>
            <a:off x="9717405" y="5098415"/>
            <a:ext cx="9963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latin typeface="宋体" panose="02010600030101010101" pitchFamily="2" charset="-122"/>
                <a:ea typeface="宋体" panose="02010600030101010101" pitchFamily="2" charset="-122"/>
              </a:rPr>
              <a:t>图三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文本框 6"/>
          <p:cNvSpPr txBox="1"/>
          <p:nvPr/>
        </p:nvSpPr>
        <p:spPr>
          <a:xfrm>
            <a:off x="872837" y="2019744"/>
            <a:ext cx="4262986" cy="431419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2000" dirty="0"/>
              <a:t>（</a:t>
            </a:r>
            <a:r>
              <a:rPr lang="en-US" altLang="zh-CN" sz="2000" dirty="0"/>
              <a:t>11</a:t>
            </a:r>
            <a:r>
              <a:rPr lang="zh-CN" altLang="en-US" sz="2000" dirty="0"/>
              <a:t>）制作宝贝详情区，首先是商品的属性页面。选择横排文字工具</a:t>
            </a:r>
            <a:r>
              <a:rPr lang="en-US" altLang="zh-CN" sz="2000" dirty="0"/>
              <a:t> </a:t>
            </a:r>
            <a:r>
              <a:rPr lang="zh-CN" altLang="en-US" sz="2000" dirty="0"/>
              <a:t>，输入相应的文字</a:t>
            </a:r>
            <a:r>
              <a:rPr lang="en-US" altLang="zh-CN" sz="2000" dirty="0"/>
              <a:t>“</a:t>
            </a:r>
            <a:r>
              <a:rPr lang="zh-CN" altLang="en-US" sz="2000" dirty="0"/>
              <a:t>商</a:t>
            </a:r>
            <a:r>
              <a:rPr lang="en-US" altLang="zh-CN" sz="2000" dirty="0"/>
              <a:t>/</a:t>
            </a:r>
            <a:r>
              <a:rPr lang="zh-CN" altLang="en-US" sz="2000" dirty="0"/>
              <a:t>品</a:t>
            </a:r>
            <a:r>
              <a:rPr lang="en-US" altLang="zh-CN" sz="2000" dirty="0"/>
              <a:t>/</a:t>
            </a:r>
            <a:r>
              <a:rPr lang="zh-CN" altLang="en-US" sz="2000" dirty="0"/>
              <a:t>属</a:t>
            </a:r>
            <a:r>
              <a:rPr lang="en-US" altLang="zh-CN" sz="2000" dirty="0"/>
              <a:t>/</a:t>
            </a:r>
            <a:r>
              <a:rPr lang="zh-CN" altLang="en-US" sz="2000" dirty="0"/>
              <a:t>性</a:t>
            </a:r>
            <a:r>
              <a:rPr lang="en-US" altLang="zh-CN" sz="2000" dirty="0"/>
              <a:t>”</a:t>
            </a:r>
            <a:r>
              <a:rPr lang="zh-CN" altLang="en-US" sz="2000" dirty="0"/>
              <a:t>，设置字体为</a:t>
            </a:r>
            <a:r>
              <a:rPr lang="en-US" altLang="zh-CN" sz="2000" dirty="0"/>
              <a:t>“</a:t>
            </a:r>
            <a:r>
              <a:rPr lang="zh-CN" altLang="en-US" sz="2000" dirty="0"/>
              <a:t>微软雅黑</a:t>
            </a:r>
            <a:r>
              <a:rPr lang="en-US" altLang="zh-CN" sz="2000" dirty="0"/>
              <a:t>”</a:t>
            </a:r>
            <a:r>
              <a:rPr lang="zh-CN" altLang="en-US" sz="2000" dirty="0"/>
              <a:t>，样式为</a:t>
            </a:r>
            <a:r>
              <a:rPr lang="en-US" altLang="zh-CN" sz="2000" dirty="0"/>
              <a:t>“Bold”</a:t>
            </a:r>
            <a:r>
              <a:rPr lang="zh-CN" altLang="en-US" sz="2000" dirty="0"/>
              <a:t>，字号为</a:t>
            </a:r>
            <a:r>
              <a:rPr lang="en-US" altLang="zh-CN" sz="2000" dirty="0"/>
              <a:t>“50</a:t>
            </a:r>
            <a:r>
              <a:rPr lang="zh-CN" altLang="en-US" sz="2000" dirty="0"/>
              <a:t>点</a:t>
            </a:r>
            <a:r>
              <a:rPr lang="en-US" altLang="zh-CN" sz="2000" dirty="0"/>
              <a:t>”</a:t>
            </a:r>
            <a:r>
              <a:rPr lang="zh-CN" altLang="en-US" sz="2000" dirty="0"/>
              <a:t>，颜色为橙色</a:t>
            </a:r>
            <a:r>
              <a:rPr lang="en-US" altLang="zh-CN" sz="2000" dirty="0"/>
              <a:t>RGB</a:t>
            </a:r>
            <a:r>
              <a:rPr lang="zh-CN" altLang="en-US" sz="2000" dirty="0"/>
              <a:t>（</a:t>
            </a:r>
            <a:r>
              <a:rPr lang="en-US" altLang="zh-CN" sz="2000" dirty="0"/>
              <a:t>240</a:t>
            </a:r>
            <a:r>
              <a:rPr lang="zh-CN" altLang="en-US" sz="2000" dirty="0"/>
              <a:t>、</a:t>
            </a:r>
            <a:r>
              <a:rPr lang="en-US" altLang="zh-CN" sz="2000" dirty="0"/>
              <a:t>120</a:t>
            </a:r>
            <a:r>
              <a:rPr lang="zh-CN" altLang="en-US" sz="2000" dirty="0"/>
              <a:t>、</a:t>
            </a:r>
            <a:r>
              <a:rPr lang="en-US" altLang="zh-CN" sz="2000" dirty="0"/>
              <a:t>0</a:t>
            </a:r>
            <a:r>
              <a:rPr lang="zh-CN" altLang="en-US" sz="2000" dirty="0"/>
              <a:t>），并为其添加【描边】效果如图所示。</a:t>
            </a:r>
          </a:p>
        </p:txBody>
      </p:sp>
      <p:pic>
        <p:nvPicPr>
          <p:cNvPr id="410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3580" y="824230"/>
            <a:ext cx="6094730" cy="4645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文本框 6"/>
          <p:cNvSpPr txBox="1"/>
          <p:nvPr/>
        </p:nvSpPr>
        <p:spPr>
          <a:xfrm>
            <a:off x="1029391" y="1520824"/>
            <a:ext cx="5467257" cy="53371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2000" dirty="0"/>
              <a:t>（</a:t>
            </a:r>
            <a:r>
              <a:rPr lang="en-US" altLang="zh-CN" sz="2000" dirty="0"/>
              <a:t>13</a:t>
            </a:r>
            <a:r>
              <a:rPr lang="zh-CN" altLang="en-US" sz="2000" dirty="0"/>
              <a:t>）商品属性的呈现。选择矩形工具，取消填充设置，描边设置为橙色</a:t>
            </a:r>
            <a:r>
              <a:rPr lang="en-US" altLang="zh-CN" sz="2000" dirty="0"/>
              <a:t>RGB</a:t>
            </a:r>
            <a:r>
              <a:rPr lang="zh-CN" altLang="en-US" sz="2000" dirty="0"/>
              <a:t>（</a:t>
            </a:r>
            <a:r>
              <a:rPr lang="en-US" altLang="zh-CN" sz="2000" dirty="0"/>
              <a:t>240</a:t>
            </a:r>
            <a:r>
              <a:rPr lang="zh-CN" altLang="en-US" sz="2000" dirty="0"/>
              <a:t>、</a:t>
            </a:r>
            <a:r>
              <a:rPr lang="en-US" altLang="zh-CN" sz="2000" dirty="0"/>
              <a:t>120</a:t>
            </a:r>
            <a:r>
              <a:rPr lang="zh-CN" altLang="en-US" sz="2000" dirty="0"/>
              <a:t>、</a:t>
            </a:r>
            <a:r>
              <a:rPr lang="en-US" altLang="zh-CN" sz="2000" dirty="0"/>
              <a:t>0</a:t>
            </a:r>
            <a:r>
              <a:rPr lang="zh-CN" altLang="en-US" sz="2000" dirty="0"/>
              <a:t>），边线选择虚线，绘制一个矩形框。在框内添加商品图片和详细信息。在矩形框的左侧添加</a:t>
            </a:r>
            <a:r>
              <a:rPr lang="en-US" altLang="zh-CN" sz="2000" dirty="0"/>
              <a:t>“</a:t>
            </a:r>
            <a:r>
              <a:rPr lang="zh-CN" altLang="en-US" sz="2000" dirty="0"/>
              <a:t>电脑包</a:t>
            </a:r>
            <a:r>
              <a:rPr lang="en-US" altLang="zh-CN" sz="2000" dirty="0"/>
              <a:t>1”</a:t>
            </a:r>
            <a:r>
              <a:rPr lang="zh-CN" altLang="en-US" sz="2000" dirty="0"/>
              <a:t>素材，右侧添加必要的文字信息。选择矩形工具，取消填充设置，描边设置为橙色</a:t>
            </a:r>
            <a:r>
              <a:rPr lang="en-US" altLang="zh-CN" sz="2000" dirty="0"/>
              <a:t>RGB</a:t>
            </a:r>
            <a:r>
              <a:rPr lang="zh-CN" altLang="en-US" sz="2000" dirty="0"/>
              <a:t>（</a:t>
            </a:r>
            <a:r>
              <a:rPr lang="en-US" altLang="zh-CN" sz="2000" dirty="0"/>
              <a:t>240</a:t>
            </a:r>
            <a:r>
              <a:rPr lang="zh-CN" altLang="en-US" sz="2000" dirty="0"/>
              <a:t>、</a:t>
            </a:r>
            <a:r>
              <a:rPr lang="en-US" altLang="zh-CN" sz="2000" dirty="0"/>
              <a:t>120</a:t>
            </a:r>
            <a:r>
              <a:rPr lang="zh-CN" altLang="en-US" sz="2000" dirty="0"/>
              <a:t>、</a:t>
            </a:r>
            <a:r>
              <a:rPr lang="en-US" altLang="zh-CN" sz="2000" dirty="0"/>
              <a:t>0</a:t>
            </a:r>
            <a:r>
              <a:rPr lang="zh-CN" altLang="en-US" sz="2000" dirty="0"/>
              <a:t>），边线选择实线，绘制一个矩形。接着填充也设置为橙色</a:t>
            </a:r>
            <a:r>
              <a:rPr lang="en-US" altLang="zh-CN" sz="2000" dirty="0"/>
              <a:t>RGB</a:t>
            </a:r>
            <a:r>
              <a:rPr lang="zh-CN" altLang="en-US" sz="2000" dirty="0"/>
              <a:t>（</a:t>
            </a:r>
            <a:r>
              <a:rPr lang="en-US" altLang="zh-CN" sz="2000" dirty="0"/>
              <a:t>240</a:t>
            </a:r>
            <a:r>
              <a:rPr lang="zh-CN" altLang="en-US" sz="2000" dirty="0"/>
              <a:t>、</a:t>
            </a:r>
            <a:r>
              <a:rPr lang="en-US" altLang="zh-CN" sz="2000" dirty="0"/>
              <a:t>120</a:t>
            </a:r>
            <a:r>
              <a:rPr lang="zh-CN" altLang="en-US" sz="2000" dirty="0"/>
              <a:t>、</a:t>
            </a:r>
            <a:r>
              <a:rPr lang="en-US" altLang="zh-CN" sz="2000" dirty="0"/>
              <a:t>0</a:t>
            </a:r>
            <a:r>
              <a:rPr lang="zh-CN" altLang="en-US" sz="2000" dirty="0"/>
              <a:t>），再绘制一个短矩形，在其内输入商品属性名，在其右侧添加商品的属性，重复以上步骤把商品的属性信息呈现出来，效果如图所示。</a:t>
            </a:r>
          </a:p>
        </p:txBody>
      </p:sp>
      <p:pic>
        <p:nvPicPr>
          <p:cNvPr id="415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1210" y="869315"/>
            <a:ext cx="4697095" cy="49110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文本框 6"/>
          <p:cNvSpPr txBox="1"/>
          <p:nvPr/>
        </p:nvSpPr>
        <p:spPr>
          <a:xfrm>
            <a:off x="1107893" y="1625715"/>
            <a:ext cx="5220066" cy="53371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2000" dirty="0"/>
              <a:t>（</a:t>
            </a:r>
            <a:r>
              <a:rPr lang="en-US" altLang="zh-CN" sz="2000" dirty="0"/>
              <a:t>14</a:t>
            </a:r>
            <a:r>
              <a:rPr lang="zh-CN" altLang="en-US" sz="2000" dirty="0"/>
              <a:t>）制作商品特点页面，仿照商品属性页面制作页面标题。选择圆角矩形工具，填充设置为蓝色</a:t>
            </a:r>
            <a:r>
              <a:rPr lang="en-US" altLang="zh-CN" sz="2000" dirty="0"/>
              <a:t>RGB</a:t>
            </a:r>
            <a:r>
              <a:rPr lang="zh-CN" altLang="en-US" sz="2000" dirty="0"/>
              <a:t>（</a:t>
            </a:r>
            <a:r>
              <a:rPr lang="en-US" altLang="zh-CN" sz="2000" dirty="0"/>
              <a:t>109</a:t>
            </a:r>
            <a:r>
              <a:rPr lang="zh-CN" altLang="en-US" sz="2000" dirty="0"/>
              <a:t>、</a:t>
            </a:r>
            <a:r>
              <a:rPr lang="en-US" altLang="zh-CN" sz="2000" dirty="0"/>
              <a:t>170</a:t>
            </a:r>
            <a:r>
              <a:rPr lang="zh-CN" altLang="en-US" sz="2000" dirty="0"/>
              <a:t>、</a:t>
            </a:r>
            <a:r>
              <a:rPr lang="en-US" altLang="zh-CN" sz="2000" dirty="0"/>
              <a:t>208</a:t>
            </a:r>
            <a:r>
              <a:rPr lang="zh-CN" altLang="en-US" sz="2000" dirty="0"/>
              <a:t>），绘制一个圆角矩形当作背景。选择椭圆工具，取消填充设置，描边设置为白色，边线选择虚线，按下</a:t>
            </a:r>
            <a:r>
              <a:rPr lang="en-US" altLang="zh-CN" sz="2000" dirty="0"/>
              <a:t>Shift</a:t>
            </a:r>
            <a:r>
              <a:rPr lang="zh-CN" altLang="en-US" sz="2000" dirty="0"/>
              <a:t>键，绘制一个圆圈。接着填充也设置为白色，在刚刚画好的圆圈内再绘制一个实心圆。然后导入</a:t>
            </a:r>
            <a:r>
              <a:rPr lang="en-US" altLang="zh-CN" sz="2000" dirty="0"/>
              <a:t>“</a:t>
            </a:r>
            <a:r>
              <a:rPr lang="zh-CN" altLang="en-US" sz="2000" dirty="0"/>
              <a:t>细节</a:t>
            </a:r>
            <a:r>
              <a:rPr lang="en-US" altLang="zh-CN" sz="2000" dirty="0"/>
              <a:t>1”</a:t>
            </a:r>
            <a:r>
              <a:rPr lang="zh-CN" altLang="en-US" sz="2000" dirty="0"/>
              <a:t>素材，选中</a:t>
            </a:r>
            <a:r>
              <a:rPr lang="en-US" altLang="zh-CN" sz="2000" dirty="0"/>
              <a:t>“</a:t>
            </a:r>
            <a:r>
              <a:rPr lang="zh-CN" altLang="en-US" sz="2000" dirty="0"/>
              <a:t>细节</a:t>
            </a:r>
            <a:r>
              <a:rPr lang="en-US" altLang="zh-CN" sz="2000" dirty="0"/>
              <a:t>1”</a:t>
            </a:r>
            <a:r>
              <a:rPr lang="zh-CN" altLang="en-US" sz="2000" dirty="0"/>
              <a:t>图片图层，单击</a:t>
            </a:r>
            <a:r>
              <a:rPr lang="en-US" altLang="zh-CN" sz="2000" dirty="0"/>
              <a:t>“</a:t>
            </a:r>
            <a:r>
              <a:rPr lang="zh-CN" altLang="en-US" sz="2000" dirty="0"/>
              <a:t>图层</a:t>
            </a:r>
            <a:r>
              <a:rPr lang="en-US" altLang="zh-CN" sz="2000" dirty="0"/>
              <a:t>”|“</a:t>
            </a:r>
            <a:r>
              <a:rPr lang="zh-CN" altLang="en-US" sz="2000" dirty="0"/>
              <a:t>创建剪贴蒙版</a:t>
            </a:r>
            <a:r>
              <a:rPr lang="en-US" altLang="zh-CN" sz="2000" dirty="0"/>
              <a:t>”</a:t>
            </a:r>
            <a:r>
              <a:rPr lang="zh-CN" altLang="en-US" sz="2000" dirty="0"/>
              <a:t>命令，此处请注意，图片图层在上，椭圆图层在下创建剪贴蒙版，效果如图所示。</a:t>
            </a:r>
          </a:p>
        </p:txBody>
      </p:sp>
      <p:pic>
        <p:nvPicPr>
          <p:cNvPr id="418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50100" y="1155700"/>
            <a:ext cx="4137025" cy="42043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文本框 6"/>
          <p:cNvSpPr txBox="1"/>
          <p:nvPr/>
        </p:nvSpPr>
        <p:spPr>
          <a:xfrm>
            <a:off x="1071364" y="1337945"/>
            <a:ext cx="3301772" cy="478980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2000" dirty="0"/>
              <a:t>（</a:t>
            </a:r>
            <a:r>
              <a:rPr lang="en-US" altLang="zh-CN" sz="2000" dirty="0"/>
              <a:t>15</a:t>
            </a:r>
            <a:r>
              <a:rPr lang="zh-CN" altLang="en-US" sz="2000" dirty="0"/>
              <a:t>）添加商品特点必要的文字说明。选择直线工具，填充设置为橙色</a:t>
            </a:r>
            <a:r>
              <a:rPr lang="en-US" altLang="zh-CN" sz="2000" dirty="0"/>
              <a:t>RGB</a:t>
            </a:r>
            <a:r>
              <a:rPr lang="zh-CN" altLang="en-US" sz="2000" dirty="0"/>
              <a:t>（</a:t>
            </a:r>
            <a:r>
              <a:rPr lang="en-US" altLang="zh-CN" sz="2000" dirty="0"/>
              <a:t>240</a:t>
            </a:r>
            <a:r>
              <a:rPr lang="zh-CN" altLang="en-US" sz="2000" dirty="0"/>
              <a:t>、</a:t>
            </a:r>
            <a:r>
              <a:rPr lang="en-US" altLang="zh-CN" sz="2000" dirty="0"/>
              <a:t>120</a:t>
            </a:r>
            <a:r>
              <a:rPr lang="zh-CN" altLang="en-US" sz="2000" dirty="0"/>
              <a:t>、</a:t>
            </a:r>
            <a:r>
              <a:rPr lang="en-US" altLang="zh-CN" sz="2000" dirty="0"/>
              <a:t>0</a:t>
            </a:r>
            <a:r>
              <a:rPr lang="zh-CN" altLang="en-US" sz="2000" dirty="0"/>
              <a:t>），画两条短直线用于修饰文字。选择横排文字工具</a:t>
            </a:r>
            <a:r>
              <a:rPr lang="en-US" altLang="zh-CN" sz="2000" dirty="0"/>
              <a:t> </a:t>
            </a:r>
            <a:r>
              <a:rPr lang="zh-CN" altLang="en-US" sz="2000" dirty="0"/>
              <a:t>，输入所需的文字，并为文字添加【描边】效果，如图</a:t>
            </a:r>
            <a:r>
              <a:rPr lang="en-US" altLang="zh-CN" sz="2000" dirty="0"/>
              <a:t>1</a:t>
            </a:r>
            <a:r>
              <a:rPr lang="zh-CN" altLang="en-US" sz="2000" dirty="0"/>
              <a:t>所示。重复以上步骤，为商品添加四个特写图和必要的文字说明，最终效果如图</a:t>
            </a:r>
            <a:r>
              <a:rPr lang="en-US" altLang="zh-CN" sz="2000" dirty="0"/>
              <a:t>2</a:t>
            </a:r>
            <a:r>
              <a:rPr lang="zh-CN" altLang="en-US" sz="2000" dirty="0"/>
              <a:t>所示。</a:t>
            </a:r>
          </a:p>
        </p:txBody>
      </p:sp>
      <p:pic>
        <p:nvPicPr>
          <p:cNvPr id="421" name="图片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48580" y="1014730"/>
            <a:ext cx="2719705" cy="4246880"/>
          </a:xfrm>
          <a:prstGeom prst="rect">
            <a:avLst/>
          </a:prstGeom>
          <a:noFill/>
          <a:ln>
            <a:noFill/>
          </a:ln>
        </p:spPr>
      </p:pic>
      <p:pic>
        <p:nvPicPr>
          <p:cNvPr id="422" name="图片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84260" y="934720"/>
            <a:ext cx="2658745" cy="432625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6010275" y="5605780"/>
            <a:ext cx="9963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latin typeface="宋体" panose="02010600030101010101" pitchFamily="2" charset="-122"/>
                <a:ea typeface="宋体" panose="02010600030101010101" pitchFamily="2" charset="-122"/>
              </a:rPr>
              <a:t>图一</a:t>
            </a:r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9515475" y="5605780"/>
            <a:ext cx="9963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latin typeface="宋体" panose="02010600030101010101" pitchFamily="2" charset="-122"/>
                <a:ea typeface="宋体" panose="02010600030101010101" pitchFamily="2" charset="-122"/>
              </a:rPr>
              <a:t>图二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文本框 6"/>
          <p:cNvSpPr txBox="1"/>
          <p:nvPr/>
        </p:nvSpPr>
        <p:spPr>
          <a:xfrm>
            <a:off x="859790" y="1546248"/>
            <a:ext cx="2909252" cy="427978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2000" dirty="0"/>
              <a:t>（</a:t>
            </a:r>
            <a:r>
              <a:rPr lang="en-US" altLang="zh-CN" sz="2000" dirty="0"/>
              <a:t>16</a:t>
            </a:r>
            <a:r>
              <a:rPr lang="zh-CN" altLang="en-US" sz="2000" dirty="0"/>
              <a:t>）制作商品卖点页面。卖点页面的实现可以参照商品属性和商品特点页面，商品图片的显示使用</a:t>
            </a:r>
            <a:r>
              <a:rPr lang="en-US" altLang="zh-CN" sz="2000" dirty="0"/>
              <a:t>“</a:t>
            </a:r>
            <a:r>
              <a:rPr lang="zh-CN" altLang="en-US" sz="2000" dirty="0"/>
              <a:t>图层</a:t>
            </a:r>
            <a:r>
              <a:rPr lang="en-US" altLang="zh-CN" sz="2000" dirty="0"/>
              <a:t>”|“</a:t>
            </a:r>
            <a:r>
              <a:rPr lang="zh-CN" altLang="en-US" sz="2000" dirty="0"/>
              <a:t>创建剪贴蒙版</a:t>
            </a:r>
            <a:r>
              <a:rPr lang="en-US" altLang="zh-CN" sz="2000" dirty="0"/>
              <a:t>”</a:t>
            </a:r>
            <a:r>
              <a:rPr lang="zh-CN" altLang="en-US" sz="2000" dirty="0"/>
              <a:t>命令，其最终效果如图</a:t>
            </a:r>
            <a:r>
              <a:rPr lang="en-US" altLang="zh-CN" sz="2000" dirty="0"/>
              <a:t>1</a:t>
            </a:r>
            <a:r>
              <a:rPr lang="zh-CN" altLang="en-US" sz="2000" dirty="0"/>
              <a:t>所示。</a:t>
            </a:r>
          </a:p>
          <a:p>
            <a:r>
              <a:rPr lang="zh-CN" altLang="en-US" sz="2000" dirty="0"/>
              <a:t>（</a:t>
            </a:r>
            <a:r>
              <a:rPr lang="en-US" altLang="zh-CN" sz="2000" dirty="0"/>
              <a:t>17</a:t>
            </a:r>
            <a:r>
              <a:rPr lang="zh-CN" altLang="en-US" sz="2000" dirty="0"/>
              <a:t>）电脑包详情页的最终效果如图</a:t>
            </a:r>
            <a:r>
              <a:rPr lang="en-US" altLang="zh-CN" sz="2000" dirty="0"/>
              <a:t>2</a:t>
            </a:r>
            <a:r>
              <a:rPr lang="zh-CN" altLang="en-US" sz="2000" dirty="0">
                <a:ea typeface="宋体" panose="02010600030101010101" pitchFamily="2" charset="-122"/>
              </a:rPr>
              <a:t>，图</a:t>
            </a:r>
            <a:r>
              <a:rPr lang="en-US" altLang="zh-CN" sz="2000" dirty="0">
                <a:ea typeface="宋体" panose="02010600030101010101" pitchFamily="2" charset="-122"/>
              </a:rPr>
              <a:t>3</a:t>
            </a:r>
            <a:r>
              <a:rPr lang="zh-CN" altLang="en-US" sz="2000" dirty="0"/>
              <a:t>所示。</a:t>
            </a:r>
          </a:p>
        </p:txBody>
      </p:sp>
      <p:pic>
        <p:nvPicPr>
          <p:cNvPr id="423" name="图片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81475" y="686435"/>
            <a:ext cx="2346960" cy="477647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图片 24" descr="电脑包1_01"/>
          <p:cNvPicPr>
            <a:picLocks noChangeAspect="1"/>
          </p:cNvPicPr>
          <p:nvPr/>
        </p:nvPicPr>
        <p:blipFill>
          <a:blip r:embed="rId7"/>
          <a:srcRect b="55202"/>
          <a:stretch>
            <a:fillRect/>
          </a:stretch>
        </p:blipFill>
        <p:spPr>
          <a:xfrm>
            <a:off x="7353300" y="695325"/>
            <a:ext cx="1671955" cy="4767580"/>
          </a:xfrm>
          <a:prstGeom prst="rect">
            <a:avLst/>
          </a:prstGeom>
        </p:spPr>
      </p:pic>
      <p:pic>
        <p:nvPicPr>
          <p:cNvPr id="102" name="图片 102" descr="电脑包1_01"/>
          <p:cNvPicPr>
            <a:picLocks noChangeAspect="1"/>
          </p:cNvPicPr>
          <p:nvPr/>
        </p:nvPicPr>
        <p:blipFill>
          <a:blip r:embed="rId7"/>
          <a:srcRect t="42414"/>
          <a:stretch>
            <a:fillRect/>
          </a:stretch>
        </p:blipFill>
        <p:spPr>
          <a:xfrm>
            <a:off x="9850120" y="686435"/>
            <a:ext cx="1488440" cy="4776470"/>
          </a:xfrm>
          <a:prstGeom prst="rect">
            <a:avLst/>
          </a:prstGeom>
        </p:spPr>
      </p:pic>
      <p:sp>
        <p:nvSpPr>
          <p:cNvPr id="5" name="文本框 4"/>
          <p:cNvSpPr txBox="1"/>
          <p:nvPr>
            <p:custDataLst>
              <p:tags r:id="rId1"/>
            </p:custDataLst>
          </p:nvPr>
        </p:nvSpPr>
        <p:spPr>
          <a:xfrm>
            <a:off x="4988560" y="5826125"/>
            <a:ext cx="9963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latin typeface="宋体" panose="02010600030101010101" pitchFamily="2" charset="-122"/>
                <a:ea typeface="宋体" panose="02010600030101010101" pitchFamily="2" charset="-122"/>
              </a:rPr>
              <a:t>图一</a:t>
            </a:r>
          </a:p>
        </p:txBody>
      </p:sp>
      <p:sp>
        <p:nvSpPr>
          <p:cNvPr id="6" name="文本框 5"/>
          <p:cNvSpPr txBox="1"/>
          <p:nvPr>
            <p:custDataLst>
              <p:tags r:id="rId2"/>
            </p:custDataLst>
          </p:nvPr>
        </p:nvSpPr>
        <p:spPr>
          <a:xfrm>
            <a:off x="7702550" y="5826125"/>
            <a:ext cx="9963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latin typeface="宋体" panose="02010600030101010101" pitchFamily="2" charset="-122"/>
                <a:ea typeface="宋体" panose="02010600030101010101" pitchFamily="2" charset="-122"/>
              </a:rPr>
              <a:t>图二</a:t>
            </a:r>
          </a:p>
        </p:txBody>
      </p:sp>
      <p:sp>
        <p:nvSpPr>
          <p:cNvPr id="8" name="文本框 7"/>
          <p:cNvSpPr txBox="1"/>
          <p:nvPr>
            <p:custDataLst>
              <p:tags r:id="rId3"/>
            </p:custDataLst>
          </p:nvPr>
        </p:nvSpPr>
        <p:spPr>
          <a:xfrm>
            <a:off x="10095865" y="5826125"/>
            <a:ext cx="9963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latin typeface="宋体" panose="02010600030101010101" pitchFamily="2" charset="-122"/>
                <a:ea typeface="宋体" panose="02010600030101010101" pitchFamily="2" charset="-122"/>
              </a:rPr>
              <a:t>图三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任意多边形 33"/>
          <p:cNvSpPr/>
          <p:nvPr/>
        </p:nvSpPr>
        <p:spPr bwMode="auto">
          <a:xfrm>
            <a:off x="0" y="4698869"/>
            <a:ext cx="12196763" cy="2088232"/>
          </a:xfrm>
          <a:custGeom>
            <a:avLst/>
            <a:gdLst>
              <a:gd name="connsiteX0" fmla="*/ 0 w 12196763"/>
              <a:gd name="connsiteY0" fmla="*/ 0 h 2088232"/>
              <a:gd name="connsiteX1" fmla="*/ 12196763 w 12196763"/>
              <a:gd name="connsiteY1" fmla="*/ 0 h 2088232"/>
              <a:gd name="connsiteX2" fmla="*/ 12196763 w 12196763"/>
              <a:gd name="connsiteY2" fmla="*/ 2088232 h 2088232"/>
              <a:gd name="connsiteX3" fmla="*/ 3673756 w 12196763"/>
              <a:gd name="connsiteY3" fmla="*/ 2088232 h 2088232"/>
              <a:gd name="connsiteX4" fmla="*/ 2617330 w 12196763"/>
              <a:gd name="connsiteY4" fmla="*/ 861209 h 2088232"/>
              <a:gd name="connsiteX5" fmla="*/ 1560904 w 12196763"/>
              <a:gd name="connsiteY5" fmla="*/ 2088232 h 2088232"/>
              <a:gd name="connsiteX6" fmla="*/ 0 w 12196763"/>
              <a:gd name="connsiteY6" fmla="*/ 2088232 h 2088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6763" h="2088232">
                <a:moveTo>
                  <a:pt x="0" y="0"/>
                </a:moveTo>
                <a:lnTo>
                  <a:pt x="12196763" y="0"/>
                </a:lnTo>
                <a:lnTo>
                  <a:pt x="12196763" y="2088232"/>
                </a:lnTo>
                <a:lnTo>
                  <a:pt x="3673756" y="2088232"/>
                </a:lnTo>
                <a:lnTo>
                  <a:pt x="2617330" y="861209"/>
                </a:lnTo>
                <a:lnTo>
                  <a:pt x="1560904" y="2088232"/>
                </a:lnTo>
                <a:lnTo>
                  <a:pt x="0" y="2088232"/>
                </a:lnTo>
                <a:close/>
              </a:path>
            </a:pathLst>
          </a:custGeom>
          <a:blipFill>
            <a:blip r:embed="rId3"/>
            <a:srcRect/>
            <a:stretch>
              <a:fillRect t="-244687" b="-44289"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7" name="任意多边形 36"/>
          <p:cNvSpPr/>
          <p:nvPr/>
        </p:nvSpPr>
        <p:spPr bwMode="auto">
          <a:xfrm>
            <a:off x="3892179" y="1484784"/>
            <a:ext cx="9252321" cy="5373216"/>
          </a:xfrm>
          <a:custGeom>
            <a:avLst/>
            <a:gdLst>
              <a:gd name="connsiteX0" fmla="*/ 4626161 w 9252321"/>
              <a:gd name="connsiteY0" fmla="*/ 0 h 5373216"/>
              <a:gd name="connsiteX1" fmla="*/ 9252321 w 9252321"/>
              <a:gd name="connsiteY1" fmla="*/ 5373216 h 5373216"/>
              <a:gd name="connsiteX2" fmla="*/ 8510848 w 9252321"/>
              <a:gd name="connsiteY2" fmla="*/ 5373216 h 5373216"/>
              <a:gd name="connsiteX3" fmla="*/ 4626160 w 9252321"/>
              <a:gd name="connsiteY3" fmla="*/ 861209 h 5373216"/>
              <a:gd name="connsiteX4" fmla="*/ 741472 w 9252321"/>
              <a:gd name="connsiteY4" fmla="*/ 5373216 h 5373216"/>
              <a:gd name="connsiteX5" fmla="*/ 0 w 9252321"/>
              <a:gd name="connsiteY5" fmla="*/ 5373216 h 5373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252321" h="5373216">
                <a:moveTo>
                  <a:pt x="4626161" y="0"/>
                </a:moveTo>
                <a:lnTo>
                  <a:pt x="9252321" y="5373216"/>
                </a:lnTo>
                <a:lnTo>
                  <a:pt x="8510848" y="5373216"/>
                </a:lnTo>
                <a:lnTo>
                  <a:pt x="4626160" y="861209"/>
                </a:lnTo>
                <a:lnTo>
                  <a:pt x="741472" y="5373216"/>
                </a:lnTo>
                <a:lnTo>
                  <a:pt x="0" y="5373216"/>
                </a:lnTo>
                <a:close/>
              </a:path>
            </a:pathLst>
          </a:custGeom>
          <a:solidFill>
            <a:srgbClr val="F5F2F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202470" y="3497939"/>
            <a:ext cx="7862804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>
                <a:rot lat="0" lon="0" rev="0"/>
              </a:lightRig>
            </a:scene3d>
            <a:sp3d contourW="12700"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6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  <a:alpha val="12000"/>
                  </a:srgbClr>
                </a:solidFill>
                <a:effectLst>
                  <a:outerShdw blurRad="63500" sx="102000" sy="102000" algn="ctr" rotWithShape="0">
                    <a:srgbClr val="FFFFFF">
                      <a:alpha val="20000"/>
                    </a:srgbClr>
                  </a:outerShdw>
                </a:effectLst>
                <a:uLnTx/>
                <a:uFillTx/>
                <a:latin typeface="iekie jianheiti" panose="020F0502020204030204"/>
                <a:cs typeface="+mn-ea"/>
                <a:sym typeface="+mn-lt"/>
              </a:rPr>
              <a:t>COMPANY</a:t>
            </a:r>
            <a:endParaRPr kumimoji="0" lang="zh-CN" altLang="en-US" sz="96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  <a:alpha val="12000"/>
                </a:srgbClr>
              </a:solidFill>
              <a:effectLst>
                <a:outerShdw blurRad="63500" sx="102000" sy="102000" algn="ctr" rotWithShape="0">
                  <a:srgbClr val="FFFFFF">
                    <a:alpha val="20000"/>
                  </a:srgbClr>
                </a:outerShdw>
              </a:effectLst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5" name="任意多边形 33"/>
          <p:cNvSpPr/>
          <p:nvPr/>
        </p:nvSpPr>
        <p:spPr bwMode="auto">
          <a:xfrm>
            <a:off x="0" y="4698869"/>
            <a:ext cx="12196763" cy="2088232"/>
          </a:xfrm>
          <a:custGeom>
            <a:avLst/>
            <a:gdLst>
              <a:gd name="connsiteX0" fmla="*/ 0 w 12196763"/>
              <a:gd name="connsiteY0" fmla="*/ 0 h 2088232"/>
              <a:gd name="connsiteX1" fmla="*/ 12196763 w 12196763"/>
              <a:gd name="connsiteY1" fmla="*/ 0 h 2088232"/>
              <a:gd name="connsiteX2" fmla="*/ 12196763 w 12196763"/>
              <a:gd name="connsiteY2" fmla="*/ 2088232 h 2088232"/>
              <a:gd name="connsiteX3" fmla="*/ 3673756 w 12196763"/>
              <a:gd name="connsiteY3" fmla="*/ 2088232 h 2088232"/>
              <a:gd name="connsiteX4" fmla="*/ 2617330 w 12196763"/>
              <a:gd name="connsiteY4" fmla="*/ 861209 h 2088232"/>
              <a:gd name="connsiteX5" fmla="*/ 1560904 w 12196763"/>
              <a:gd name="connsiteY5" fmla="*/ 2088232 h 2088232"/>
              <a:gd name="connsiteX6" fmla="*/ 0 w 12196763"/>
              <a:gd name="connsiteY6" fmla="*/ 2088232 h 2088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6763" h="2088232">
                <a:moveTo>
                  <a:pt x="0" y="0"/>
                </a:moveTo>
                <a:lnTo>
                  <a:pt x="12196763" y="0"/>
                </a:lnTo>
                <a:lnTo>
                  <a:pt x="12196763" y="2088232"/>
                </a:lnTo>
                <a:lnTo>
                  <a:pt x="3673756" y="2088232"/>
                </a:lnTo>
                <a:lnTo>
                  <a:pt x="2617330" y="861209"/>
                </a:lnTo>
                <a:lnTo>
                  <a:pt x="1560904" y="2088232"/>
                </a:lnTo>
                <a:lnTo>
                  <a:pt x="0" y="2088232"/>
                </a:lnTo>
                <a:close/>
              </a:path>
            </a:pathLst>
          </a:custGeom>
          <a:gradFill>
            <a:gsLst>
              <a:gs pos="100000">
                <a:schemeClr val="accent2">
                  <a:alpha val="66000"/>
                </a:schemeClr>
              </a:gs>
              <a:gs pos="7000">
                <a:schemeClr val="accent1">
                  <a:alpha val="71000"/>
                </a:schemeClr>
              </a:gs>
            </a:gsLst>
            <a:lin ang="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9" name="等腰三角形 7"/>
          <p:cNvSpPr/>
          <p:nvPr/>
        </p:nvSpPr>
        <p:spPr bwMode="auto">
          <a:xfrm>
            <a:off x="1621019" y="5700798"/>
            <a:ext cx="1992625" cy="1157202"/>
          </a:xfrm>
          <a:prstGeom prst="triangle">
            <a:avLst/>
          </a:prstGeom>
          <a:gradFill flip="none" rotWithShape="1">
            <a:gsLst>
              <a:gs pos="99000">
                <a:schemeClr val="accent2"/>
              </a:gs>
              <a:gs pos="0">
                <a:schemeClr val="accent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42" name="Rectangle 3"/>
          <p:cNvSpPr txBox="1">
            <a:spLocks noChangeArrowheads="1"/>
          </p:cNvSpPr>
          <p:nvPr/>
        </p:nvSpPr>
        <p:spPr bwMode="auto">
          <a:xfrm>
            <a:off x="3914168" y="2251388"/>
            <a:ext cx="4363665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lvl="0" algn="dist"/>
            <a:r>
              <a:rPr lang="zh-CN" altLang="en-US" sz="6600" b="1" smtClean="0">
                <a:solidFill>
                  <a:srgbClr val="0B9FA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谢谢！</a:t>
            </a:r>
            <a:endParaRPr lang="zh-CN" altLang="en-US" sz="6600" b="1">
              <a:solidFill>
                <a:srgbClr val="0B9FA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9" name="任意多边形 35"/>
          <p:cNvSpPr/>
          <p:nvPr/>
        </p:nvSpPr>
        <p:spPr bwMode="auto">
          <a:xfrm rot="5400000">
            <a:off x="10592277" y="2100107"/>
            <a:ext cx="1347430" cy="782510"/>
          </a:xfrm>
          <a:custGeom>
            <a:avLst/>
            <a:gdLst>
              <a:gd name="connsiteX0" fmla="*/ 1797898 w 3595797"/>
              <a:gd name="connsiteY0" fmla="*/ 0 h 2088232"/>
              <a:gd name="connsiteX1" fmla="*/ 3595797 w 3595797"/>
              <a:gd name="connsiteY1" fmla="*/ 2088232 h 2088232"/>
              <a:gd name="connsiteX2" fmla="*/ 2854323 w 3595797"/>
              <a:gd name="connsiteY2" fmla="*/ 2088232 h 2088232"/>
              <a:gd name="connsiteX3" fmla="*/ 1797897 w 3595797"/>
              <a:gd name="connsiteY3" fmla="*/ 861209 h 2088232"/>
              <a:gd name="connsiteX4" fmla="*/ 741471 w 3595797"/>
              <a:gd name="connsiteY4" fmla="*/ 2088232 h 2088232"/>
              <a:gd name="connsiteX5" fmla="*/ 0 w 3595797"/>
              <a:gd name="connsiteY5" fmla="*/ 2088232 h 2088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95797" h="2088232">
                <a:moveTo>
                  <a:pt x="1797898" y="0"/>
                </a:moveTo>
                <a:lnTo>
                  <a:pt x="3595797" y="2088232"/>
                </a:lnTo>
                <a:lnTo>
                  <a:pt x="2854323" y="2088232"/>
                </a:lnTo>
                <a:lnTo>
                  <a:pt x="1797897" y="861209"/>
                </a:lnTo>
                <a:lnTo>
                  <a:pt x="741471" y="2088232"/>
                </a:lnTo>
                <a:lnTo>
                  <a:pt x="0" y="2088232"/>
                </a:lnTo>
                <a:close/>
              </a:path>
            </a:pathLst>
          </a:custGeom>
          <a:gradFill flip="none" rotWithShape="1">
            <a:gsLst>
              <a:gs pos="99000">
                <a:schemeClr val="accent2"/>
              </a:gs>
              <a:gs pos="0">
                <a:schemeClr val="accent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44046" y="5613088"/>
            <a:ext cx="490390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2000" b="1" spc="3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zihun59hao-chuangcuhei" panose="00000500000000000000" pitchFamily="2" charset="-122"/>
              </a:rPr>
              <a:t>山东劳动职业技术学院在线开放课程</a:t>
            </a:r>
            <a:endParaRPr lang="zh-CN" altLang="en-US" sz="2000" b="1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zihun59hao-chuangcuhei" panose="00000500000000000000" pitchFamily="2" charset="-122"/>
            </a:endParaRPr>
          </a:p>
        </p:txBody>
      </p:sp>
      <p:pic>
        <p:nvPicPr>
          <p:cNvPr id="16" name="图片 15" descr="logo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97596" y="227546"/>
            <a:ext cx="3114673" cy="50379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99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7" grpId="0"/>
      <p:bldP spid="39" grpId="0" animBg="1"/>
      <p:bldP spid="42" grpId="0"/>
      <p:bldP spid="5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7"/>
          <p:cNvSpPr/>
          <p:nvPr/>
        </p:nvSpPr>
        <p:spPr>
          <a:xfrm rot="16200000" flipH="1" flipV="1">
            <a:off x="4379306" y="189950"/>
            <a:ext cx="2288744" cy="11047355"/>
          </a:xfrm>
          <a:custGeom>
            <a:avLst/>
            <a:gdLst>
              <a:gd name="connsiteX0" fmla="*/ 0 w 363073"/>
              <a:gd name="connsiteY0" fmla="*/ 0 h 2571749"/>
              <a:gd name="connsiteX1" fmla="*/ 363073 w 363073"/>
              <a:gd name="connsiteY1" fmla="*/ 0 h 2571749"/>
              <a:gd name="connsiteX2" fmla="*/ 363073 w 363073"/>
              <a:gd name="connsiteY2" fmla="*/ 2571749 h 2571749"/>
              <a:gd name="connsiteX3" fmla="*/ 0 w 363073"/>
              <a:gd name="connsiteY3" fmla="*/ 2571749 h 2571749"/>
              <a:gd name="connsiteX4" fmla="*/ 0 w 363073"/>
              <a:gd name="connsiteY4" fmla="*/ 0 h 2571749"/>
              <a:gd name="connsiteX0-1" fmla="*/ 0 w 363073"/>
              <a:gd name="connsiteY0-2" fmla="*/ 2571749 h 2571749"/>
              <a:gd name="connsiteX1-3" fmla="*/ 363073 w 363073"/>
              <a:gd name="connsiteY1-4" fmla="*/ 0 h 2571749"/>
              <a:gd name="connsiteX2-5" fmla="*/ 363073 w 363073"/>
              <a:gd name="connsiteY2-6" fmla="*/ 2571749 h 2571749"/>
              <a:gd name="connsiteX3-7" fmla="*/ 0 w 363073"/>
              <a:gd name="connsiteY3-8" fmla="*/ 2571749 h 2571749"/>
              <a:gd name="connsiteX0-9" fmla="*/ 0 w 2261321"/>
              <a:gd name="connsiteY0-10" fmla="*/ 5152904 h 5152904"/>
              <a:gd name="connsiteX1-11" fmla="*/ 2261321 w 2261321"/>
              <a:gd name="connsiteY1-12" fmla="*/ 0 h 5152904"/>
              <a:gd name="connsiteX2-13" fmla="*/ 2261321 w 2261321"/>
              <a:gd name="connsiteY2-14" fmla="*/ 2571749 h 5152904"/>
              <a:gd name="connsiteX3-15" fmla="*/ 0 w 2261321"/>
              <a:gd name="connsiteY3-16" fmla="*/ 5152904 h 5152904"/>
              <a:gd name="connsiteX0-17" fmla="*/ 0 w 2284470"/>
              <a:gd name="connsiteY0-18" fmla="*/ 5152904 h 5164478"/>
              <a:gd name="connsiteX1-19" fmla="*/ 2261321 w 2284470"/>
              <a:gd name="connsiteY1-20" fmla="*/ 0 h 5164478"/>
              <a:gd name="connsiteX2-21" fmla="*/ 2284470 w 2284470"/>
              <a:gd name="connsiteY2-22" fmla="*/ 5164478 h 5164478"/>
              <a:gd name="connsiteX3-23" fmla="*/ 0 w 2284470"/>
              <a:gd name="connsiteY3-24" fmla="*/ 5152904 h 5164478"/>
              <a:gd name="connsiteX0-25" fmla="*/ 0 w 3800753"/>
              <a:gd name="connsiteY0-26" fmla="*/ 5129755 h 5164478"/>
              <a:gd name="connsiteX1-27" fmla="*/ 3777604 w 3800753"/>
              <a:gd name="connsiteY1-28" fmla="*/ 0 h 5164478"/>
              <a:gd name="connsiteX2-29" fmla="*/ 3800753 w 3800753"/>
              <a:gd name="connsiteY2-30" fmla="*/ 5164478 h 5164478"/>
              <a:gd name="connsiteX3-31" fmla="*/ 0 w 3800753"/>
              <a:gd name="connsiteY3-32" fmla="*/ 5129755 h 5164478"/>
              <a:gd name="connsiteX0-33" fmla="*/ 0 w 4066970"/>
              <a:gd name="connsiteY0-34" fmla="*/ 5152904 h 5164478"/>
              <a:gd name="connsiteX1-35" fmla="*/ 4043821 w 4066970"/>
              <a:gd name="connsiteY1-36" fmla="*/ 0 h 5164478"/>
              <a:gd name="connsiteX2-37" fmla="*/ 4066970 w 4066970"/>
              <a:gd name="connsiteY2-38" fmla="*/ 5164478 h 5164478"/>
              <a:gd name="connsiteX3-39" fmla="*/ 0 w 4066970"/>
              <a:gd name="connsiteY3-40" fmla="*/ 5152904 h 5164478"/>
              <a:gd name="connsiteX0-41" fmla="*/ 0 w 4130470"/>
              <a:gd name="connsiteY0-42" fmla="*/ 5152904 h 5164478"/>
              <a:gd name="connsiteX1-43" fmla="*/ 4107321 w 4130470"/>
              <a:gd name="connsiteY1-44" fmla="*/ 0 h 5164478"/>
              <a:gd name="connsiteX2-45" fmla="*/ 4130470 w 4130470"/>
              <a:gd name="connsiteY2-46" fmla="*/ 5164478 h 5164478"/>
              <a:gd name="connsiteX3-47" fmla="*/ 0 w 4130470"/>
              <a:gd name="connsiteY3-48" fmla="*/ 5152904 h 5164478"/>
              <a:gd name="connsiteX0-49" fmla="*/ 0 w 4867070"/>
              <a:gd name="connsiteY0-50" fmla="*/ 5152904 h 5164478"/>
              <a:gd name="connsiteX1-51" fmla="*/ 4843921 w 4867070"/>
              <a:gd name="connsiteY1-52" fmla="*/ 0 h 5164478"/>
              <a:gd name="connsiteX2-53" fmla="*/ 4867070 w 4867070"/>
              <a:gd name="connsiteY2-54" fmla="*/ 5164478 h 5164478"/>
              <a:gd name="connsiteX3-55" fmla="*/ 0 w 4867070"/>
              <a:gd name="connsiteY3-56" fmla="*/ 5152904 h 5164478"/>
              <a:gd name="connsiteX0-57" fmla="*/ 0 w 4867070"/>
              <a:gd name="connsiteY0-58" fmla="*/ 5152904 h 5164478"/>
              <a:gd name="connsiteX1-59" fmla="*/ 4843921 w 4867070"/>
              <a:gd name="connsiteY1-60" fmla="*/ 0 h 5164478"/>
              <a:gd name="connsiteX2-61" fmla="*/ 4867070 w 4867070"/>
              <a:gd name="connsiteY2-62" fmla="*/ 5164478 h 5164478"/>
              <a:gd name="connsiteX3-63" fmla="*/ 0 w 4867070"/>
              <a:gd name="connsiteY3-64" fmla="*/ 5152904 h 5164478"/>
              <a:gd name="connsiteX0-65" fmla="*/ 0 w 4884843"/>
              <a:gd name="connsiteY0-66" fmla="*/ 5188447 h 5188447"/>
              <a:gd name="connsiteX1-67" fmla="*/ 4861694 w 4884843"/>
              <a:gd name="connsiteY1-68" fmla="*/ 0 h 5188447"/>
              <a:gd name="connsiteX2-69" fmla="*/ 4884843 w 4884843"/>
              <a:gd name="connsiteY2-70" fmla="*/ 5164478 h 5188447"/>
              <a:gd name="connsiteX3-71" fmla="*/ 0 w 4884843"/>
              <a:gd name="connsiteY3-72" fmla="*/ 5188447 h 5188447"/>
              <a:gd name="connsiteX0-73" fmla="*/ 0 w 4861694"/>
              <a:gd name="connsiteY0-74" fmla="*/ 5188447 h 5188447"/>
              <a:gd name="connsiteX1-75" fmla="*/ 4861694 w 4861694"/>
              <a:gd name="connsiteY1-76" fmla="*/ 0 h 5188447"/>
              <a:gd name="connsiteX2-77" fmla="*/ 4849299 w 4861694"/>
              <a:gd name="connsiteY2-78" fmla="*/ 5182251 h 5188447"/>
              <a:gd name="connsiteX3-79" fmla="*/ 0 w 4861694"/>
              <a:gd name="connsiteY3-80" fmla="*/ 5188447 h 5188447"/>
              <a:gd name="connsiteX0-81" fmla="*/ 0 w 4875644"/>
              <a:gd name="connsiteY0-82" fmla="*/ 5188447 h 5199465"/>
              <a:gd name="connsiteX1-83" fmla="*/ 4861694 w 4875644"/>
              <a:gd name="connsiteY1-84" fmla="*/ 0 h 5199465"/>
              <a:gd name="connsiteX2-85" fmla="*/ 4875118 w 4875644"/>
              <a:gd name="connsiteY2-86" fmla="*/ 5199465 h 5199465"/>
              <a:gd name="connsiteX3-87" fmla="*/ 0 w 4875644"/>
              <a:gd name="connsiteY3-88" fmla="*/ 5188447 h 5199465"/>
              <a:gd name="connsiteX0-89" fmla="*/ 0 w 4875936"/>
              <a:gd name="connsiteY0-90" fmla="*/ 5214268 h 5225286"/>
              <a:gd name="connsiteX1-91" fmla="*/ 4870305 w 4875936"/>
              <a:gd name="connsiteY1-92" fmla="*/ 0 h 5225286"/>
              <a:gd name="connsiteX2-93" fmla="*/ 4875118 w 4875936"/>
              <a:gd name="connsiteY2-94" fmla="*/ 5225286 h 5225286"/>
              <a:gd name="connsiteX3-95" fmla="*/ 0 w 4875936"/>
              <a:gd name="connsiteY3-96" fmla="*/ 5214268 h 5225286"/>
              <a:gd name="connsiteX0-97" fmla="*/ 0 w 4870304"/>
              <a:gd name="connsiteY0-98" fmla="*/ 5214268 h 5216678"/>
              <a:gd name="connsiteX1-99" fmla="*/ 4870305 w 4870304"/>
              <a:gd name="connsiteY1-100" fmla="*/ 0 h 5216678"/>
              <a:gd name="connsiteX2-101" fmla="*/ 4866513 w 4870304"/>
              <a:gd name="connsiteY2-102" fmla="*/ 5216678 h 5216678"/>
              <a:gd name="connsiteX3-103" fmla="*/ 0 w 4870304"/>
              <a:gd name="connsiteY3-104" fmla="*/ 5214268 h 521667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4870304" h="5216678">
                <a:moveTo>
                  <a:pt x="0" y="5214268"/>
                </a:moveTo>
                <a:lnTo>
                  <a:pt x="4870305" y="0"/>
                </a:lnTo>
                <a:cubicBezTo>
                  <a:pt x="4866173" y="1727417"/>
                  <a:pt x="4870645" y="3489261"/>
                  <a:pt x="4866513" y="5216678"/>
                </a:cubicBezTo>
                <a:lnTo>
                  <a:pt x="0" y="5214268"/>
                </a:lnTo>
                <a:close/>
              </a:path>
            </a:pathLst>
          </a:custGeom>
          <a:gradFill flip="none" rotWithShape="1">
            <a:gsLst>
              <a:gs pos="91000">
                <a:schemeClr val="accent2"/>
              </a:gs>
              <a:gs pos="17000">
                <a:schemeClr val="accent1"/>
              </a:gs>
            </a:gsLst>
            <a:lin ang="42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" name="直角三角形 2"/>
          <p:cNvSpPr/>
          <p:nvPr/>
        </p:nvSpPr>
        <p:spPr>
          <a:xfrm rot="10800000">
            <a:off x="9532307" y="0"/>
            <a:ext cx="2659693" cy="884876"/>
          </a:xfrm>
          <a:prstGeom prst="rtTriangle">
            <a:avLst/>
          </a:prstGeom>
          <a:gradFill flip="none" rotWithShape="1">
            <a:gsLst>
              <a:gs pos="99000">
                <a:schemeClr val="accent2"/>
              </a:gs>
              <a:gs pos="0">
                <a:schemeClr val="accent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4" name="PA-平行四边形 17"/>
          <p:cNvSpPr/>
          <p:nvPr>
            <p:custDataLst>
              <p:tags r:id="rId1"/>
            </p:custDataLst>
          </p:nvPr>
        </p:nvSpPr>
        <p:spPr>
          <a:xfrm>
            <a:off x="1123003" y="0"/>
            <a:ext cx="3328029" cy="265471"/>
          </a:xfrm>
          <a:prstGeom prst="parallelogram">
            <a:avLst>
              <a:gd name="adj" fmla="val 61800"/>
            </a:avLst>
          </a:prstGeom>
          <a:gradFill flip="none" rotWithShape="1">
            <a:gsLst>
              <a:gs pos="99000">
                <a:schemeClr val="accent2"/>
              </a:gs>
              <a:gs pos="0">
                <a:schemeClr val="accent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5" name="PA-文本框 6"/>
          <p:cNvSpPr txBox="1"/>
          <p:nvPr>
            <p:custDataLst>
              <p:tags r:id="rId2"/>
            </p:custDataLst>
          </p:nvPr>
        </p:nvSpPr>
        <p:spPr>
          <a:xfrm>
            <a:off x="695545" y="478322"/>
            <a:ext cx="5784157" cy="92333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6600" b="1">
                <a:solidFill>
                  <a:schemeClr val="bg1"/>
                </a:solidFill>
                <a:effectLst>
                  <a:outerShdw blurRad="431800" sx="102000" sy="102000" algn="ctr" rotWithShape="0">
                    <a:srgbClr val="F3757D"/>
                  </a:outerShdw>
                </a:effectLst>
                <a:latin typeface="Source Han Sans CN Heavy" panose="020B0500000000000000" pitchFamily="34" charset="-128"/>
                <a:ea typeface="Source Han Sans CN Heavy" panose="020B0500000000000000" pitchFamily="34" charset="-128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iekie jianheiti" panose="020F0502020204030204"/>
                <a:ea typeface="+mn-ea"/>
                <a:cs typeface="+mn-ea"/>
                <a:sym typeface="+mn-lt"/>
              </a:rPr>
              <a:t>目录 </a:t>
            </a:r>
            <a:r>
              <a:rPr kumimoji="0" lang="en-US" altLang="zh-CN" sz="540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iekie jianheiti" panose="020F0502020204030204"/>
                <a:ea typeface="+mn-ea"/>
                <a:cs typeface="+mn-ea"/>
                <a:sym typeface="+mn-lt"/>
              </a:rPr>
              <a:t>CONTENT</a:t>
            </a:r>
            <a:endParaRPr kumimoji="0" lang="en-US" sz="54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iekie jianheiti" panose="020F0502020204030204"/>
              <a:ea typeface="+mn-ea"/>
              <a:cs typeface="+mn-ea"/>
              <a:sym typeface="+mn-lt"/>
            </a:endParaRPr>
          </a:p>
        </p:txBody>
      </p:sp>
      <p:sp>
        <p:nvSpPr>
          <p:cNvPr id="9" name="PA-矩形 12"/>
          <p:cNvSpPr/>
          <p:nvPr>
            <p:custDataLst>
              <p:tags r:id="rId3"/>
            </p:custDataLst>
          </p:nvPr>
        </p:nvSpPr>
        <p:spPr>
          <a:xfrm>
            <a:off x="7180580" y="1228090"/>
            <a:ext cx="8006080" cy="460375"/>
          </a:xfrm>
          <a:prstGeom prst="rect">
            <a:avLst/>
          </a:prstGeom>
          <a:ln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 algn="l">
              <a:buClrTx/>
              <a:buSzTx/>
              <a:buFontTx/>
              <a:defRPr/>
            </a:pPr>
            <a:r>
              <a:rPr sz="2400" dirty="0" smtClean="0">
                <a:sym typeface="+mn-lt"/>
              </a:rPr>
              <a:t>详情页</a:t>
            </a:r>
            <a:r>
              <a:rPr lang="zh-CN" sz="2400" dirty="0" smtClean="0">
                <a:sym typeface="+mn-lt"/>
              </a:rPr>
              <a:t>的定义</a:t>
            </a:r>
            <a:endParaRPr lang="zh-CN" altLang="en-US" sz="2400" smtClean="0">
              <a:solidFill>
                <a:srgbClr val="000000">
                  <a:lumMod val="75000"/>
                  <a:lumOff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" name="PA-矩形 14"/>
          <p:cNvSpPr/>
          <p:nvPr>
            <p:custDataLst>
              <p:tags r:id="rId4"/>
            </p:custDataLst>
          </p:nvPr>
        </p:nvSpPr>
        <p:spPr>
          <a:xfrm>
            <a:off x="7143750" y="2199005"/>
            <a:ext cx="4115435" cy="460375"/>
          </a:xfrm>
          <a:prstGeom prst="rect">
            <a:avLst/>
          </a:prstGeom>
          <a:ln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>
              <a:defRPr/>
            </a:pPr>
            <a:r>
              <a:rPr sz="2400" dirty="0" smtClean="0">
                <a:sym typeface="+mn-ea"/>
              </a:rPr>
              <a:t>详情页</a:t>
            </a:r>
            <a:r>
              <a:rPr lang="zh-CN" sz="2400" dirty="0" smtClean="0">
                <a:sym typeface="+mn-ea"/>
              </a:rPr>
              <a:t>的重要性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395" y="1570715"/>
            <a:ext cx="4992872" cy="3328581"/>
          </a:xfrm>
          <a:prstGeom prst="rect">
            <a:avLst/>
          </a:prstGeom>
          <a:blipFill>
            <a:blip r:embed="rId16"/>
            <a:srcRect/>
            <a:stretch>
              <a:fillRect l="-8732" r="-8732"/>
            </a:stretch>
          </a:blipFill>
          <a:ln>
            <a:noFill/>
          </a:ln>
        </p:spPr>
      </p:pic>
      <p:sp>
        <p:nvSpPr>
          <p:cNvPr id="17" name="椭圆 16"/>
          <p:cNvSpPr/>
          <p:nvPr>
            <p:custDataLst>
              <p:tags r:id="rId5"/>
            </p:custDataLst>
          </p:nvPr>
        </p:nvSpPr>
        <p:spPr>
          <a:xfrm>
            <a:off x="6079729" y="1058508"/>
            <a:ext cx="742099" cy="742099"/>
          </a:xfrm>
          <a:prstGeom prst="ellipse">
            <a:avLst/>
          </a:prstGeom>
          <a:gradFill>
            <a:gsLst>
              <a:gs pos="99000">
                <a:srgbClr val="89CA7D"/>
              </a:gs>
              <a:gs pos="0">
                <a:srgbClr val="0B9FAE"/>
              </a:gs>
            </a:gsLst>
            <a:lin ang="0" scaled="1"/>
          </a:gra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PA-矩形 14"/>
          <p:cNvSpPr/>
          <p:nvPr>
            <p:custDataLst>
              <p:tags r:id="rId6"/>
            </p:custDataLst>
          </p:nvPr>
        </p:nvSpPr>
        <p:spPr>
          <a:xfrm>
            <a:off x="7212965" y="3173095"/>
            <a:ext cx="4460875" cy="460375"/>
          </a:xfrm>
          <a:prstGeom prst="rect">
            <a:avLst/>
          </a:prstGeom>
          <a:ln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>
              <a:defRPr/>
            </a:pPr>
            <a:r>
              <a:rPr sz="2400" dirty="0" smtClean="0">
                <a:sym typeface="+mn-ea"/>
              </a:rPr>
              <a:t>详情页</a:t>
            </a:r>
            <a:r>
              <a:rPr lang="zh-CN" sz="2400" dirty="0" smtClean="0">
                <a:sym typeface="+mn-ea"/>
              </a:rPr>
              <a:t>的作用</a:t>
            </a:r>
            <a:endParaRPr lang="zh-CN" altLang="en-US" sz="2400" smtClean="0">
              <a:solidFill>
                <a:srgbClr val="000000">
                  <a:lumMod val="75000"/>
                  <a:lumOff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" name="椭圆 6"/>
          <p:cNvSpPr/>
          <p:nvPr>
            <p:custDataLst>
              <p:tags r:id="rId7"/>
            </p:custDataLst>
          </p:nvPr>
        </p:nvSpPr>
        <p:spPr>
          <a:xfrm>
            <a:off x="6079729" y="2051348"/>
            <a:ext cx="742099" cy="742099"/>
          </a:xfrm>
          <a:prstGeom prst="ellipse">
            <a:avLst/>
          </a:prstGeom>
          <a:gradFill>
            <a:gsLst>
              <a:gs pos="99000">
                <a:srgbClr val="89CA7D"/>
              </a:gs>
              <a:gs pos="0">
                <a:srgbClr val="0B9FAE"/>
              </a:gs>
            </a:gsLst>
            <a:lin ang="0" scaled="1"/>
          </a:gra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 7"/>
          <p:cNvSpPr/>
          <p:nvPr>
            <p:custDataLst>
              <p:tags r:id="rId8"/>
            </p:custDataLst>
          </p:nvPr>
        </p:nvSpPr>
        <p:spPr>
          <a:xfrm>
            <a:off x="6079729" y="3043218"/>
            <a:ext cx="742099" cy="742099"/>
          </a:xfrm>
          <a:prstGeom prst="ellipse">
            <a:avLst/>
          </a:prstGeom>
          <a:gradFill>
            <a:gsLst>
              <a:gs pos="99000">
                <a:srgbClr val="89CA7D"/>
              </a:gs>
              <a:gs pos="0">
                <a:srgbClr val="0B9FAE"/>
              </a:gs>
            </a:gsLst>
            <a:lin ang="0" scaled="1"/>
          </a:gra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椭圆 9"/>
          <p:cNvSpPr/>
          <p:nvPr>
            <p:custDataLst>
              <p:tags r:id="rId9"/>
            </p:custDataLst>
          </p:nvPr>
        </p:nvSpPr>
        <p:spPr>
          <a:xfrm>
            <a:off x="6079729" y="4035088"/>
            <a:ext cx="742099" cy="742099"/>
          </a:xfrm>
          <a:prstGeom prst="ellipse">
            <a:avLst/>
          </a:prstGeom>
          <a:gradFill>
            <a:gsLst>
              <a:gs pos="99000">
                <a:srgbClr val="89CA7D"/>
              </a:gs>
              <a:gs pos="0">
                <a:srgbClr val="0B9FAE"/>
              </a:gs>
            </a:gsLst>
            <a:lin ang="0" scaled="1"/>
          </a:gra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</a:p>
        </p:txBody>
      </p:sp>
      <p:sp>
        <p:nvSpPr>
          <p:cNvPr id="13" name="PA-矩形 14"/>
          <p:cNvSpPr/>
          <p:nvPr>
            <p:custDataLst>
              <p:tags r:id="rId10"/>
            </p:custDataLst>
          </p:nvPr>
        </p:nvSpPr>
        <p:spPr>
          <a:xfrm>
            <a:off x="7198995" y="4126865"/>
            <a:ext cx="4460875" cy="460375"/>
          </a:xfrm>
          <a:prstGeom prst="rect">
            <a:avLst/>
          </a:prstGeom>
          <a:ln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>
              <a:defRPr/>
            </a:pPr>
            <a:r>
              <a:rPr sz="2400" dirty="0" smtClean="0">
                <a:sym typeface="+mn-ea"/>
              </a:rPr>
              <a:t>详情页</a:t>
            </a:r>
            <a:r>
              <a:rPr lang="zh-CN" sz="2400" dirty="0" smtClean="0">
                <a:sym typeface="+mn-ea"/>
              </a:rPr>
              <a:t>的设计师思想</a:t>
            </a:r>
          </a:p>
        </p:txBody>
      </p:sp>
      <p:sp>
        <p:nvSpPr>
          <p:cNvPr id="14" name="椭圆 13"/>
          <p:cNvSpPr/>
          <p:nvPr>
            <p:custDataLst>
              <p:tags r:id="rId11"/>
            </p:custDataLst>
          </p:nvPr>
        </p:nvSpPr>
        <p:spPr>
          <a:xfrm>
            <a:off x="6098144" y="5081568"/>
            <a:ext cx="742099" cy="742099"/>
          </a:xfrm>
          <a:prstGeom prst="ellipse">
            <a:avLst/>
          </a:prstGeom>
          <a:gradFill>
            <a:gsLst>
              <a:gs pos="99000">
                <a:srgbClr val="89CA7D"/>
              </a:gs>
              <a:gs pos="0">
                <a:srgbClr val="0B9FAE"/>
              </a:gs>
            </a:gsLst>
            <a:lin ang="0" scaled="1"/>
          </a:gra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05</a:t>
            </a:r>
          </a:p>
        </p:txBody>
      </p:sp>
      <p:sp>
        <p:nvSpPr>
          <p:cNvPr id="15" name="PA-矩形 14"/>
          <p:cNvSpPr/>
          <p:nvPr>
            <p:custDataLst>
              <p:tags r:id="rId12"/>
            </p:custDataLst>
          </p:nvPr>
        </p:nvSpPr>
        <p:spPr>
          <a:xfrm>
            <a:off x="7217410" y="5173345"/>
            <a:ext cx="4460875" cy="460375"/>
          </a:xfrm>
          <a:prstGeom prst="rect">
            <a:avLst/>
          </a:prstGeom>
          <a:ln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>
              <a:defRPr/>
            </a:pPr>
            <a:r>
              <a:rPr lang="zh-CN" altLang="en-US" sz="2400" dirty="0" smtClean="0">
                <a:sym typeface="+mn-ea"/>
              </a:rPr>
              <a:t>任务实施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555 -0.04583 L 2.08333E-7 0.00024 " pathEditMode="relative" rAng="0" ptsTypes="AA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84" y="2292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bldLvl="0" animBg="1"/>
      <p:bldP spid="5" grpId="1" bldLvl="0" animBg="1"/>
      <p:bldP spid="9" grpId="0"/>
      <p:bldP spid="11" grpId="0"/>
      <p:bldP spid="17" grpId="0" bldLvl="0" animBg="1"/>
      <p:bldP spid="6" grpId="0"/>
      <p:bldP spid="7" grpId="0" bldLvl="0" animBg="1"/>
      <p:bldP spid="8" grpId="0" bldLvl="0" animBg="1"/>
      <p:bldP spid="10" grpId="0" bldLvl="0" animBg="1"/>
      <p:bldP spid="13" grpId="0"/>
      <p:bldP spid="14" grpId="0" bldLvl="0" animBg="1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文本框 26"/>
          <p:cNvSpPr txBox="1"/>
          <p:nvPr/>
        </p:nvSpPr>
        <p:spPr>
          <a:xfrm>
            <a:off x="-1009650" y="2506980"/>
            <a:ext cx="13788390" cy="14789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zh-CN" altLang="en-US" sz="7200" b="1" smtClean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一、详情页的定义</a:t>
            </a:r>
          </a:p>
        </p:txBody>
      </p:sp>
      <p:sp>
        <p:nvSpPr>
          <p:cNvPr id="18" name="Rectangle 7"/>
          <p:cNvSpPr/>
          <p:nvPr/>
        </p:nvSpPr>
        <p:spPr>
          <a:xfrm rot="16200000" flipH="1" flipV="1">
            <a:off x="4379306" y="189950"/>
            <a:ext cx="2288744" cy="11047355"/>
          </a:xfrm>
          <a:custGeom>
            <a:avLst/>
            <a:gdLst>
              <a:gd name="connsiteX0" fmla="*/ 0 w 363073"/>
              <a:gd name="connsiteY0" fmla="*/ 0 h 2571749"/>
              <a:gd name="connsiteX1" fmla="*/ 363073 w 363073"/>
              <a:gd name="connsiteY1" fmla="*/ 0 h 2571749"/>
              <a:gd name="connsiteX2" fmla="*/ 363073 w 363073"/>
              <a:gd name="connsiteY2" fmla="*/ 2571749 h 2571749"/>
              <a:gd name="connsiteX3" fmla="*/ 0 w 363073"/>
              <a:gd name="connsiteY3" fmla="*/ 2571749 h 2571749"/>
              <a:gd name="connsiteX4" fmla="*/ 0 w 363073"/>
              <a:gd name="connsiteY4" fmla="*/ 0 h 2571749"/>
              <a:gd name="connsiteX0-1" fmla="*/ 0 w 363073"/>
              <a:gd name="connsiteY0-2" fmla="*/ 2571749 h 2571749"/>
              <a:gd name="connsiteX1-3" fmla="*/ 363073 w 363073"/>
              <a:gd name="connsiteY1-4" fmla="*/ 0 h 2571749"/>
              <a:gd name="connsiteX2-5" fmla="*/ 363073 w 363073"/>
              <a:gd name="connsiteY2-6" fmla="*/ 2571749 h 2571749"/>
              <a:gd name="connsiteX3-7" fmla="*/ 0 w 363073"/>
              <a:gd name="connsiteY3-8" fmla="*/ 2571749 h 2571749"/>
              <a:gd name="connsiteX0-9" fmla="*/ 0 w 2261321"/>
              <a:gd name="connsiteY0-10" fmla="*/ 5152904 h 5152904"/>
              <a:gd name="connsiteX1-11" fmla="*/ 2261321 w 2261321"/>
              <a:gd name="connsiteY1-12" fmla="*/ 0 h 5152904"/>
              <a:gd name="connsiteX2-13" fmla="*/ 2261321 w 2261321"/>
              <a:gd name="connsiteY2-14" fmla="*/ 2571749 h 5152904"/>
              <a:gd name="connsiteX3-15" fmla="*/ 0 w 2261321"/>
              <a:gd name="connsiteY3-16" fmla="*/ 5152904 h 5152904"/>
              <a:gd name="connsiteX0-17" fmla="*/ 0 w 2284470"/>
              <a:gd name="connsiteY0-18" fmla="*/ 5152904 h 5164478"/>
              <a:gd name="connsiteX1-19" fmla="*/ 2261321 w 2284470"/>
              <a:gd name="connsiteY1-20" fmla="*/ 0 h 5164478"/>
              <a:gd name="connsiteX2-21" fmla="*/ 2284470 w 2284470"/>
              <a:gd name="connsiteY2-22" fmla="*/ 5164478 h 5164478"/>
              <a:gd name="connsiteX3-23" fmla="*/ 0 w 2284470"/>
              <a:gd name="connsiteY3-24" fmla="*/ 5152904 h 5164478"/>
              <a:gd name="connsiteX0-25" fmla="*/ 0 w 3800753"/>
              <a:gd name="connsiteY0-26" fmla="*/ 5129755 h 5164478"/>
              <a:gd name="connsiteX1-27" fmla="*/ 3777604 w 3800753"/>
              <a:gd name="connsiteY1-28" fmla="*/ 0 h 5164478"/>
              <a:gd name="connsiteX2-29" fmla="*/ 3800753 w 3800753"/>
              <a:gd name="connsiteY2-30" fmla="*/ 5164478 h 5164478"/>
              <a:gd name="connsiteX3-31" fmla="*/ 0 w 3800753"/>
              <a:gd name="connsiteY3-32" fmla="*/ 5129755 h 5164478"/>
              <a:gd name="connsiteX0-33" fmla="*/ 0 w 4066970"/>
              <a:gd name="connsiteY0-34" fmla="*/ 5152904 h 5164478"/>
              <a:gd name="connsiteX1-35" fmla="*/ 4043821 w 4066970"/>
              <a:gd name="connsiteY1-36" fmla="*/ 0 h 5164478"/>
              <a:gd name="connsiteX2-37" fmla="*/ 4066970 w 4066970"/>
              <a:gd name="connsiteY2-38" fmla="*/ 5164478 h 5164478"/>
              <a:gd name="connsiteX3-39" fmla="*/ 0 w 4066970"/>
              <a:gd name="connsiteY3-40" fmla="*/ 5152904 h 5164478"/>
              <a:gd name="connsiteX0-41" fmla="*/ 0 w 4130470"/>
              <a:gd name="connsiteY0-42" fmla="*/ 5152904 h 5164478"/>
              <a:gd name="connsiteX1-43" fmla="*/ 4107321 w 4130470"/>
              <a:gd name="connsiteY1-44" fmla="*/ 0 h 5164478"/>
              <a:gd name="connsiteX2-45" fmla="*/ 4130470 w 4130470"/>
              <a:gd name="connsiteY2-46" fmla="*/ 5164478 h 5164478"/>
              <a:gd name="connsiteX3-47" fmla="*/ 0 w 4130470"/>
              <a:gd name="connsiteY3-48" fmla="*/ 5152904 h 5164478"/>
              <a:gd name="connsiteX0-49" fmla="*/ 0 w 4867070"/>
              <a:gd name="connsiteY0-50" fmla="*/ 5152904 h 5164478"/>
              <a:gd name="connsiteX1-51" fmla="*/ 4843921 w 4867070"/>
              <a:gd name="connsiteY1-52" fmla="*/ 0 h 5164478"/>
              <a:gd name="connsiteX2-53" fmla="*/ 4867070 w 4867070"/>
              <a:gd name="connsiteY2-54" fmla="*/ 5164478 h 5164478"/>
              <a:gd name="connsiteX3-55" fmla="*/ 0 w 4867070"/>
              <a:gd name="connsiteY3-56" fmla="*/ 5152904 h 5164478"/>
              <a:gd name="connsiteX0-57" fmla="*/ 0 w 4867070"/>
              <a:gd name="connsiteY0-58" fmla="*/ 5152904 h 5164478"/>
              <a:gd name="connsiteX1-59" fmla="*/ 4843921 w 4867070"/>
              <a:gd name="connsiteY1-60" fmla="*/ 0 h 5164478"/>
              <a:gd name="connsiteX2-61" fmla="*/ 4867070 w 4867070"/>
              <a:gd name="connsiteY2-62" fmla="*/ 5164478 h 5164478"/>
              <a:gd name="connsiteX3-63" fmla="*/ 0 w 4867070"/>
              <a:gd name="connsiteY3-64" fmla="*/ 5152904 h 5164478"/>
              <a:gd name="connsiteX0-65" fmla="*/ 0 w 4884843"/>
              <a:gd name="connsiteY0-66" fmla="*/ 5188447 h 5188447"/>
              <a:gd name="connsiteX1-67" fmla="*/ 4861694 w 4884843"/>
              <a:gd name="connsiteY1-68" fmla="*/ 0 h 5188447"/>
              <a:gd name="connsiteX2-69" fmla="*/ 4884843 w 4884843"/>
              <a:gd name="connsiteY2-70" fmla="*/ 5164478 h 5188447"/>
              <a:gd name="connsiteX3-71" fmla="*/ 0 w 4884843"/>
              <a:gd name="connsiteY3-72" fmla="*/ 5188447 h 5188447"/>
              <a:gd name="connsiteX0-73" fmla="*/ 0 w 4861694"/>
              <a:gd name="connsiteY0-74" fmla="*/ 5188447 h 5188447"/>
              <a:gd name="connsiteX1-75" fmla="*/ 4861694 w 4861694"/>
              <a:gd name="connsiteY1-76" fmla="*/ 0 h 5188447"/>
              <a:gd name="connsiteX2-77" fmla="*/ 4849299 w 4861694"/>
              <a:gd name="connsiteY2-78" fmla="*/ 5182251 h 5188447"/>
              <a:gd name="connsiteX3-79" fmla="*/ 0 w 4861694"/>
              <a:gd name="connsiteY3-80" fmla="*/ 5188447 h 5188447"/>
              <a:gd name="connsiteX0-81" fmla="*/ 0 w 4875644"/>
              <a:gd name="connsiteY0-82" fmla="*/ 5188447 h 5199465"/>
              <a:gd name="connsiteX1-83" fmla="*/ 4861694 w 4875644"/>
              <a:gd name="connsiteY1-84" fmla="*/ 0 h 5199465"/>
              <a:gd name="connsiteX2-85" fmla="*/ 4875118 w 4875644"/>
              <a:gd name="connsiteY2-86" fmla="*/ 5199465 h 5199465"/>
              <a:gd name="connsiteX3-87" fmla="*/ 0 w 4875644"/>
              <a:gd name="connsiteY3-88" fmla="*/ 5188447 h 5199465"/>
              <a:gd name="connsiteX0-89" fmla="*/ 0 w 4875936"/>
              <a:gd name="connsiteY0-90" fmla="*/ 5214268 h 5225286"/>
              <a:gd name="connsiteX1-91" fmla="*/ 4870305 w 4875936"/>
              <a:gd name="connsiteY1-92" fmla="*/ 0 h 5225286"/>
              <a:gd name="connsiteX2-93" fmla="*/ 4875118 w 4875936"/>
              <a:gd name="connsiteY2-94" fmla="*/ 5225286 h 5225286"/>
              <a:gd name="connsiteX3-95" fmla="*/ 0 w 4875936"/>
              <a:gd name="connsiteY3-96" fmla="*/ 5214268 h 5225286"/>
              <a:gd name="connsiteX0-97" fmla="*/ 0 w 4870304"/>
              <a:gd name="connsiteY0-98" fmla="*/ 5214268 h 5216678"/>
              <a:gd name="connsiteX1-99" fmla="*/ 4870305 w 4870304"/>
              <a:gd name="connsiteY1-100" fmla="*/ 0 h 5216678"/>
              <a:gd name="connsiteX2-101" fmla="*/ 4866513 w 4870304"/>
              <a:gd name="connsiteY2-102" fmla="*/ 5216678 h 5216678"/>
              <a:gd name="connsiteX3-103" fmla="*/ 0 w 4870304"/>
              <a:gd name="connsiteY3-104" fmla="*/ 5214268 h 521667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4870304" h="5216678">
                <a:moveTo>
                  <a:pt x="0" y="5214268"/>
                </a:moveTo>
                <a:lnTo>
                  <a:pt x="4870305" y="0"/>
                </a:lnTo>
                <a:cubicBezTo>
                  <a:pt x="4866173" y="1727417"/>
                  <a:pt x="4870645" y="3489261"/>
                  <a:pt x="4866513" y="5216678"/>
                </a:cubicBezTo>
                <a:lnTo>
                  <a:pt x="0" y="5214268"/>
                </a:lnTo>
                <a:close/>
              </a:path>
            </a:pathLst>
          </a:custGeom>
          <a:gradFill flip="none" rotWithShape="1">
            <a:gsLst>
              <a:gs pos="91000">
                <a:schemeClr val="accent2"/>
              </a:gs>
              <a:gs pos="17000">
                <a:schemeClr val="accent1"/>
              </a:gs>
            </a:gsLst>
            <a:lin ang="42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" name="直角三角形 2"/>
          <p:cNvSpPr/>
          <p:nvPr/>
        </p:nvSpPr>
        <p:spPr>
          <a:xfrm rot="10800000">
            <a:off x="9532307" y="0"/>
            <a:ext cx="2659693" cy="884876"/>
          </a:xfrm>
          <a:prstGeom prst="rtTriangle">
            <a:avLst/>
          </a:prstGeom>
          <a:gradFill flip="none" rotWithShape="1">
            <a:gsLst>
              <a:gs pos="99000">
                <a:schemeClr val="accent2"/>
              </a:gs>
              <a:gs pos="0">
                <a:schemeClr val="accent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4" name="PA-平行四边形 17"/>
          <p:cNvSpPr/>
          <p:nvPr>
            <p:custDataLst>
              <p:tags r:id="rId1"/>
            </p:custDataLst>
          </p:nvPr>
        </p:nvSpPr>
        <p:spPr>
          <a:xfrm>
            <a:off x="1123003" y="0"/>
            <a:ext cx="3328029" cy="265471"/>
          </a:xfrm>
          <a:prstGeom prst="parallelogram">
            <a:avLst>
              <a:gd name="adj" fmla="val 61800"/>
            </a:avLst>
          </a:prstGeom>
          <a:gradFill flip="none" rotWithShape="1">
            <a:gsLst>
              <a:gs pos="99000">
                <a:schemeClr val="accent2"/>
              </a:gs>
              <a:gs pos="0">
                <a:schemeClr val="accent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367665" y="1558290"/>
            <a:ext cx="10197465" cy="18461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ct val="200000"/>
              </a:lnSpc>
              <a:buClrTx/>
              <a:buSzTx/>
              <a:buFontTx/>
            </a:pPr>
            <a:r>
              <a:rPr lang="zh-CN" altLang="en-US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一、商品详情页的定义</a:t>
            </a:r>
          </a:p>
          <a:p>
            <a:pPr algn="l" fontAlgn="auto">
              <a:lnSpc>
                <a:spcPct val="200000"/>
              </a:lnSpc>
              <a:buClrTx/>
              <a:buSzTx/>
              <a:buFontTx/>
            </a:pPr>
            <a:r>
              <a:rPr lang="en-US" altLang="zh-CN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</a:t>
            </a:r>
            <a:r>
              <a:rPr lang="zh-CN" altLang="en-US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商品详情页是提高转化率的入口</a:t>
            </a:r>
            <a:r>
              <a:rPr lang="en-US" altLang="zh-CN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,</a:t>
            </a:r>
            <a:r>
              <a:rPr lang="zh-CN" altLang="en-US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可以激发顾客的消费欲望，树立顾客对店铺的信任</a:t>
            </a:r>
            <a:r>
              <a:rPr lang="en-US" altLang="zh-CN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,</a:t>
            </a:r>
            <a:r>
              <a:rPr lang="zh-CN" altLang="en-US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打消顾客的疑虑</a:t>
            </a:r>
            <a:r>
              <a:rPr lang="en-US" altLang="zh-CN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,</a:t>
            </a:r>
            <a:r>
              <a:rPr lang="zh-CN" altLang="en-US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促使顾客下单。</a:t>
            </a:r>
          </a:p>
        </p:txBody>
      </p:sp>
      <p:sp>
        <p:nvSpPr>
          <p:cNvPr id="29" name="矩形 28"/>
          <p:cNvSpPr/>
          <p:nvPr/>
        </p:nvSpPr>
        <p:spPr>
          <a:xfrm>
            <a:off x="235585" y="1720850"/>
            <a:ext cx="10495280" cy="423672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8" name="组合 27"/>
          <p:cNvGrpSpPr/>
          <p:nvPr/>
        </p:nvGrpSpPr>
        <p:grpSpPr>
          <a:xfrm>
            <a:off x="657321" y="1101306"/>
            <a:ext cx="3317875" cy="508000"/>
            <a:chOff x="1390381" y="1882406"/>
            <a:chExt cx="3317875" cy="508000"/>
          </a:xfrm>
        </p:grpSpPr>
        <p:sp>
          <p:nvSpPr>
            <p:cNvPr id="26" name="圆角矩形 25"/>
            <p:cNvSpPr/>
            <p:nvPr/>
          </p:nvSpPr>
          <p:spPr>
            <a:xfrm>
              <a:off x="1390381" y="1882406"/>
              <a:ext cx="3317875" cy="508000"/>
            </a:xfrm>
            <a:prstGeom prst="roundRect">
              <a:avLst>
                <a:gd name="adj" fmla="val 19674"/>
              </a:avLst>
            </a:prstGeom>
            <a:gradFill>
              <a:gsLst>
                <a:gs pos="99000">
                  <a:srgbClr val="89CA7D"/>
                </a:gs>
                <a:gs pos="0">
                  <a:srgbClr val="0B9FAE"/>
                </a:gs>
              </a:gsLst>
              <a:lin ang="0" scaled="1"/>
            </a:gra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2068567" y="1937016"/>
              <a:ext cx="1960880" cy="3987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000" b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一、详情页定义</a:t>
              </a: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9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文本框 26"/>
          <p:cNvSpPr txBox="1"/>
          <p:nvPr/>
        </p:nvSpPr>
        <p:spPr>
          <a:xfrm>
            <a:off x="-1009650" y="2664460"/>
            <a:ext cx="13788390" cy="14789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zh-CN" altLang="en-US" sz="7200" b="1" smtClean="0">
                <a:solidFill>
                  <a:schemeClr val="bg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二详情页的重要性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-1009650" y="2506980"/>
            <a:ext cx="13788390" cy="14789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zh-CN" altLang="en-US" sz="7200" b="1" smtClean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二、详情页的重要性</a:t>
            </a:r>
          </a:p>
        </p:txBody>
      </p:sp>
      <p:sp>
        <p:nvSpPr>
          <p:cNvPr id="18" name="Rectangle 7"/>
          <p:cNvSpPr/>
          <p:nvPr/>
        </p:nvSpPr>
        <p:spPr>
          <a:xfrm rot="16200000" flipH="1" flipV="1">
            <a:off x="4379306" y="189950"/>
            <a:ext cx="2288744" cy="11047355"/>
          </a:xfrm>
          <a:custGeom>
            <a:avLst/>
            <a:gdLst>
              <a:gd name="connsiteX0" fmla="*/ 0 w 363073"/>
              <a:gd name="connsiteY0" fmla="*/ 0 h 2571749"/>
              <a:gd name="connsiteX1" fmla="*/ 363073 w 363073"/>
              <a:gd name="connsiteY1" fmla="*/ 0 h 2571749"/>
              <a:gd name="connsiteX2" fmla="*/ 363073 w 363073"/>
              <a:gd name="connsiteY2" fmla="*/ 2571749 h 2571749"/>
              <a:gd name="connsiteX3" fmla="*/ 0 w 363073"/>
              <a:gd name="connsiteY3" fmla="*/ 2571749 h 2571749"/>
              <a:gd name="connsiteX4" fmla="*/ 0 w 363073"/>
              <a:gd name="connsiteY4" fmla="*/ 0 h 2571749"/>
              <a:gd name="connsiteX0-1" fmla="*/ 0 w 363073"/>
              <a:gd name="connsiteY0-2" fmla="*/ 2571749 h 2571749"/>
              <a:gd name="connsiteX1-3" fmla="*/ 363073 w 363073"/>
              <a:gd name="connsiteY1-4" fmla="*/ 0 h 2571749"/>
              <a:gd name="connsiteX2-5" fmla="*/ 363073 w 363073"/>
              <a:gd name="connsiteY2-6" fmla="*/ 2571749 h 2571749"/>
              <a:gd name="connsiteX3-7" fmla="*/ 0 w 363073"/>
              <a:gd name="connsiteY3-8" fmla="*/ 2571749 h 2571749"/>
              <a:gd name="connsiteX0-9" fmla="*/ 0 w 2261321"/>
              <a:gd name="connsiteY0-10" fmla="*/ 5152904 h 5152904"/>
              <a:gd name="connsiteX1-11" fmla="*/ 2261321 w 2261321"/>
              <a:gd name="connsiteY1-12" fmla="*/ 0 h 5152904"/>
              <a:gd name="connsiteX2-13" fmla="*/ 2261321 w 2261321"/>
              <a:gd name="connsiteY2-14" fmla="*/ 2571749 h 5152904"/>
              <a:gd name="connsiteX3-15" fmla="*/ 0 w 2261321"/>
              <a:gd name="connsiteY3-16" fmla="*/ 5152904 h 5152904"/>
              <a:gd name="connsiteX0-17" fmla="*/ 0 w 2284470"/>
              <a:gd name="connsiteY0-18" fmla="*/ 5152904 h 5164478"/>
              <a:gd name="connsiteX1-19" fmla="*/ 2261321 w 2284470"/>
              <a:gd name="connsiteY1-20" fmla="*/ 0 h 5164478"/>
              <a:gd name="connsiteX2-21" fmla="*/ 2284470 w 2284470"/>
              <a:gd name="connsiteY2-22" fmla="*/ 5164478 h 5164478"/>
              <a:gd name="connsiteX3-23" fmla="*/ 0 w 2284470"/>
              <a:gd name="connsiteY3-24" fmla="*/ 5152904 h 5164478"/>
              <a:gd name="connsiteX0-25" fmla="*/ 0 w 3800753"/>
              <a:gd name="connsiteY0-26" fmla="*/ 5129755 h 5164478"/>
              <a:gd name="connsiteX1-27" fmla="*/ 3777604 w 3800753"/>
              <a:gd name="connsiteY1-28" fmla="*/ 0 h 5164478"/>
              <a:gd name="connsiteX2-29" fmla="*/ 3800753 w 3800753"/>
              <a:gd name="connsiteY2-30" fmla="*/ 5164478 h 5164478"/>
              <a:gd name="connsiteX3-31" fmla="*/ 0 w 3800753"/>
              <a:gd name="connsiteY3-32" fmla="*/ 5129755 h 5164478"/>
              <a:gd name="connsiteX0-33" fmla="*/ 0 w 4066970"/>
              <a:gd name="connsiteY0-34" fmla="*/ 5152904 h 5164478"/>
              <a:gd name="connsiteX1-35" fmla="*/ 4043821 w 4066970"/>
              <a:gd name="connsiteY1-36" fmla="*/ 0 h 5164478"/>
              <a:gd name="connsiteX2-37" fmla="*/ 4066970 w 4066970"/>
              <a:gd name="connsiteY2-38" fmla="*/ 5164478 h 5164478"/>
              <a:gd name="connsiteX3-39" fmla="*/ 0 w 4066970"/>
              <a:gd name="connsiteY3-40" fmla="*/ 5152904 h 5164478"/>
              <a:gd name="connsiteX0-41" fmla="*/ 0 w 4130470"/>
              <a:gd name="connsiteY0-42" fmla="*/ 5152904 h 5164478"/>
              <a:gd name="connsiteX1-43" fmla="*/ 4107321 w 4130470"/>
              <a:gd name="connsiteY1-44" fmla="*/ 0 h 5164478"/>
              <a:gd name="connsiteX2-45" fmla="*/ 4130470 w 4130470"/>
              <a:gd name="connsiteY2-46" fmla="*/ 5164478 h 5164478"/>
              <a:gd name="connsiteX3-47" fmla="*/ 0 w 4130470"/>
              <a:gd name="connsiteY3-48" fmla="*/ 5152904 h 5164478"/>
              <a:gd name="connsiteX0-49" fmla="*/ 0 w 4867070"/>
              <a:gd name="connsiteY0-50" fmla="*/ 5152904 h 5164478"/>
              <a:gd name="connsiteX1-51" fmla="*/ 4843921 w 4867070"/>
              <a:gd name="connsiteY1-52" fmla="*/ 0 h 5164478"/>
              <a:gd name="connsiteX2-53" fmla="*/ 4867070 w 4867070"/>
              <a:gd name="connsiteY2-54" fmla="*/ 5164478 h 5164478"/>
              <a:gd name="connsiteX3-55" fmla="*/ 0 w 4867070"/>
              <a:gd name="connsiteY3-56" fmla="*/ 5152904 h 5164478"/>
              <a:gd name="connsiteX0-57" fmla="*/ 0 w 4867070"/>
              <a:gd name="connsiteY0-58" fmla="*/ 5152904 h 5164478"/>
              <a:gd name="connsiteX1-59" fmla="*/ 4843921 w 4867070"/>
              <a:gd name="connsiteY1-60" fmla="*/ 0 h 5164478"/>
              <a:gd name="connsiteX2-61" fmla="*/ 4867070 w 4867070"/>
              <a:gd name="connsiteY2-62" fmla="*/ 5164478 h 5164478"/>
              <a:gd name="connsiteX3-63" fmla="*/ 0 w 4867070"/>
              <a:gd name="connsiteY3-64" fmla="*/ 5152904 h 5164478"/>
              <a:gd name="connsiteX0-65" fmla="*/ 0 w 4884843"/>
              <a:gd name="connsiteY0-66" fmla="*/ 5188447 h 5188447"/>
              <a:gd name="connsiteX1-67" fmla="*/ 4861694 w 4884843"/>
              <a:gd name="connsiteY1-68" fmla="*/ 0 h 5188447"/>
              <a:gd name="connsiteX2-69" fmla="*/ 4884843 w 4884843"/>
              <a:gd name="connsiteY2-70" fmla="*/ 5164478 h 5188447"/>
              <a:gd name="connsiteX3-71" fmla="*/ 0 w 4884843"/>
              <a:gd name="connsiteY3-72" fmla="*/ 5188447 h 5188447"/>
              <a:gd name="connsiteX0-73" fmla="*/ 0 w 4861694"/>
              <a:gd name="connsiteY0-74" fmla="*/ 5188447 h 5188447"/>
              <a:gd name="connsiteX1-75" fmla="*/ 4861694 w 4861694"/>
              <a:gd name="connsiteY1-76" fmla="*/ 0 h 5188447"/>
              <a:gd name="connsiteX2-77" fmla="*/ 4849299 w 4861694"/>
              <a:gd name="connsiteY2-78" fmla="*/ 5182251 h 5188447"/>
              <a:gd name="connsiteX3-79" fmla="*/ 0 w 4861694"/>
              <a:gd name="connsiteY3-80" fmla="*/ 5188447 h 5188447"/>
              <a:gd name="connsiteX0-81" fmla="*/ 0 w 4875644"/>
              <a:gd name="connsiteY0-82" fmla="*/ 5188447 h 5199465"/>
              <a:gd name="connsiteX1-83" fmla="*/ 4861694 w 4875644"/>
              <a:gd name="connsiteY1-84" fmla="*/ 0 h 5199465"/>
              <a:gd name="connsiteX2-85" fmla="*/ 4875118 w 4875644"/>
              <a:gd name="connsiteY2-86" fmla="*/ 5199465 h 5199465"/>
              <a:gd name="connsiteX3-87" fmla="*/ 0 w 4875644"/>
              <a:gd name="connsiteY3-88" fmla="*/ 5188447 h 5199465"/>
              <a:gd name="connsiteX0-89" fmla="*/ 0 w 4875936"/>
              <a:gd name="connsiteY0-90" fmla="*/ 5214268 h 5225286"/>
              <a:gd name="connsiteX1-91" fmla="*/ 4870305 w 4875936"/>
              <a:gd name="connsiteY1-92" fmla="*/ 0 h 5225286"/>
              <a:gd name="connsiteX2-93" fmla="*/ 4875118 w 4875936"/>
              <a:gd name="connsiteY2-94" fmla="*/ 5225286 h 5225286"/>
              <a:gd name="connsiteX3-95" fmla="*/ 0 w 4875936"/>
              <a:gd name="connsiteY3-96" fmla="*/ 5214268 h 5225286"/>
              <a:gd name="connsiteX0-97" fmla="*/ 0 w 4870304"/>
              <a:gd name="connsiteY0-98" fmla="*/ 5214268 h 5216678"/>
              <a:gd name="connsiteX1-99" fmla="*/ 4870305 w 4870304"/>
              <a:gd name="connsiteY1-100" fmla="*/ 0 h 5216678"/>
              <a:gd name="connsiteX2-101" fmla="*/ 4866513 w 4870304"/>
              <a:gd name="connsiteY2-102" fmla="*/ 5216678 h 5216678"/>
              <a:gd name="connsiteX3-103" fmla="*/ 0 w 4870304"/>
              <a:gd name="connsiteY3-104" fmla="*/ 5214268 h 521667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4870304" h="5216678">
                <a:moveTo>
                  <a:pt x="0" y="5214268"/>
                </a:moveTo>
                <a:lnTo>
                  <a:pt x="4870305" y="0"/>
                </a:lnTo>
                <a:cubicBezTo>
                  <a:pt x="4866173" y="1727417"/>
                  <a:pt x="4870645" y="3489261"/>
                  <a:pt x="4866513" y="5216678"/>
                </a:cubicBezTo>
                <a:lnTo>
                  <a:pt x="0" y="5214268"/>
                </a:lnTo>
                <a:close/>
              </a:path>
            </a:pathLst>
          </a:custGeom>
          <a:gradFill flip="none" rotWithShape="1">
            <a:gsLst>
              <a:gs pos="91000">
                <a:schemeClr val="accent2"/>
              </a:gs>
              <a:gs pos="17000">
                <a:schemeClr val="accent1"/>
              </a:gs>
            </a:gsLst>
            <a:lin ang="42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" name="直角三角形 2"/>
          <p:cNvSpPr/>
          <p:nvPr/>
        </p:nvSpPr>
        <p:spPr>
          <a:xfrm rot="10800000">
            <a:off x="9532307" y="0"/>
            <a:ext cx="2659693" cy="884876"/>
          </a:xfrm>
          <a:prstGeom prst="rtTriangle">
            <a:avLst/>
          </a:prstGeom>
          <a:gradFill flip="none" rotWithShape="1">
            <a:gsLst>
              <a:gs pos="99000">
                <a:schemeClr val="accent2"/>
              </a:gs>
              <a:gs pos="0">
                <a:schemeClr val="accent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4" name="PA-平行四边形 17"/>
          <p:cNvSpPr/>
          <p:nvPr>
            <p:custDataLst>
              <p:tags r:id="rId1"/>
            </p:custDataLst>
          </p:nvPr>
        </p:nvSpPr>
        <p:spPr>
          <a:xfrm>
            <a:off x="1123003" y="0"/>
            <a:ext cx="3328029" cy="265471"/>
          </a:xfrm>
          <a:prstGeom prst="parallelogram">
            <a:avLst>
              <a:gd name="adj" fmla="val 61800"/>
            </a:avLst>
          </a:prstGeom>
          <a:gradFill flip="none" rotWithShape="1">
            <a:gsLst>
              <a:gs pos="99000">
                <a:schemeClr val="accent2"/>
              </a:gs>
              <a:gs pos="0">
                <a:schemeClr val="accent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367665" y="1558290"/>
            <a:ext cx="10197465" cy="24617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ct val="200000"/>
              </a:lnSpc>
              <a:buClrTx/>
              <a:buSzTx/>
              <a:buFontTx/>
            </a:pPr>
            <a:r>
              <a:rPr lang="zh-CN" altLang="en-US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二、商品详情页的重要性</a:t>
            </a:r>
          </a:p>
          <a:p>
            <a:pPr indent="0" algn="l" fontAlgn="auto">
              <a:lnSpc>
                <a:spcPct val="200000"/>
              </a:lnSpc>
              <a:buClrTx/>
              <a:buSzTx/>
              <a:buFontTx/>
            </a:pPr>
            <a:r>
              <a:rPr lang="zh-CN" altLang="en-US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（</a:t>
            </a:r>
            <a:r>
              <a:rPr lang="en-US" altLang="zh-CN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</a:t>
            </a:r>
            <a:r>
              <a:rPr lang="zh-CN" altLang="en-US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）提供良好的用户体验</a:t>
            </a:r>
          </a:p>
          <a:p>
            <a:pPr indent="0" algn="l" fontAlgn="auto">
              <a:lnSpc>
                <a:spcPct val="200000"/>
              </a:lnSpc>
              <a:buClrTx/>
              <a:buSzTx/>
              <a:buFontTx/>
            </a:pPr>
            <a:r>
              <a:rPr lang="en-US" altLang="zh-CN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</a:t>
            </a:r>
            <a:r>
              <a:rPr lang="zh-CN" altLang="en-US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（</a:t>
            </a:r>
            <a:r>
              <a:rPr lang="en-US" altLang="zh-CN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</a:t>
            </a:r>
            <a:r>
              <a:rPr lang="zh-CN" altLang="en-US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）增加转化率</a:t>
            </a:r>
          </a:p>
          <a:p>
            <a:pPr indent="0" algn="l" fontAlgn="auto">
              <a:lnSpc>
                <a:spcPct val="200000"/>
              </a:lnSpc>
              <a:buClrTx/>
              <a:buSzTx/>
              <a:buFontTx/>
            </a:pPr>
            <a:r>
              <a:rPr lang="en-US" altLang="zh-CN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</a:t>
            </a:r>
            <a:r>
              <a:rPr lang="zh-CN" altLang="en-US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（</a:t>
            </a:r>
            <a:r>
              <a:rPr lang="en-US" altLang="zh-CN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3</a:t>
            </a:r>
            <a:r>
              <a:rPr lang="zh-CN" altLang="en-US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）提高品牌形象</a:t>
            </a:r>
          </a:p>
        </p:txBody>
      </p:sp>
      <p:sp>
        <p:nvSpPr>
          <p:cNvPr id="29" name="矩形 28"/>
          <p:cNvSpPr/>
          <p:nvPr/>
        </p:nvSpPr>
        <p:spPr>
          <a:xfrm>
            <a:off x="235585" y="1720850"/>
            <a:ext cx="10495280" cy="423672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8" name="组合 27"/>
          <p:cNvGrpSpPr/>
          <p:nvPr/>
        </p:nvGrpSpPr>
        <p:grpSpPr>
          <a:xfrm>
            <a:off x="657321" y="1101306"/>
            <a:ext cx="3317875" cy="508000"/>
            <a:chOff x="1390381" y="1882406"/>
            <a:chExt cx="3317875" cy="508000"/>
          </a:xfrm>
        </p:grpSpPr>
        <p:sp>
          <p:nvSpPr>
            <p:cNvPr id="26" name="圆角矩形 25"/>
            <p:cNvSpPr/>
            <p:nvPr/>
          </p:nvSpPr>
          <p:spPr>
            <a:xfrm>
              <a:off x="1390381" y="1882406"/>
              <a:ext cx="3317875" cy="508000"/>
            </a:xfrm>
            <a:prstGeom prst="roundRect">
              <a:avLst>
                <a:gd name="adj" fmla="val 19674"/>
              </a:avLst>
            </a:prstGeom>
            <a:gradFill>
              <a:gsLst>
                <a:gs pos="99000">
                  <a:srgbClr val="89CA7D"/>
                </a:gs>
                <a:gs pos="0">
                  <a:srgbClr val="0B9FAE"/>
                </a:gs>
              </a:gsLst>
              <a:lin ang="0" scaled="1"/>
            </a:gra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1814566" y="1937016"/>
              <a:ext cx="2468880" cy="3987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000" b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二、详情页的重要性</a:t>
              </a: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文本框 6"/>
          <p:cNvSpPr txBox="1"/>
          <p:nvPr/>
        </p:nvSpPr>
        <p:spPr>
          <a:xfrm>
            <a:off x="4707890" y="2865755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9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文本框 26"/>
          <p:cNvSpPr txBox="1"/>
          <p:nvPr/>
        </p:nvSpPr>
        <p:spPr>
          <a:xfrm>
            <a:off x="-1009650" y="2664460"/>
            <a:ext cx="13788390" cy="14789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zh-CN" altLang="en-US" sz="7200" b="1" smtClean="0">
                <a:solidFill>
                  <a:schemeClr val="bg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三、详情页的作用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-882650" y="2791460"/>
            <a:ext cx="13788390" cy="14789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zh-CN" altLang="en-US" sz="7200" b="1" smtClean="0">
                <a:solidFill>
                  <a:schemeClr val="bg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二详情页的重要性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-1009650" y="2506980"/>
            <a:ext cx="13788390" cy="14789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zh-CN" altLang="en-US" sz="7200" b="1" smtClean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三、详情页的作用</a:t>
            </a:r>
          </a:p>
        </p:txBody>
      </p:sp>
      <p:sp>
        <p:nvSpPr>
          <p:cNvPr id="18" name="Rectangle 7"/>
          <p:cNvSpPr/>
          <p:nvPr/>
        </p:nvSpPr>
        <p:spPr>
          <a:xfrm rot="16200000" flipH="1" flipV="1">
            <a:off x="4379306" y="189950"/>
            <a:ext cx="2288744" cy="11047355"/>
          </a:xfrm>
          <a:custGeom>
            <a:avLst/>
            <a:gdLst>
              <a:gd name="connsiteX0" fmla="*/ 0 w 363073"/>
              <a:gd name="connsiteY0" fmla="*/ 0 h 2571749"/>
              <a:gd name="connsiteX1" fmla="*/ 363073 w 363073"/>
              <a:gd name="connsiteY1" fmla="*/ 0 h 2571749"/>
              <a:gd name="connsiteX2" fmla="*/ 363073 w 363073"/>
              <a:gd name="connsiteY2" fmla="*/ 2571749 h 2571749"/>
              <a:gd name="connsiteX3" fmla="*/ 0 w 363073"/>
              <a:gd name="connsiteY3" fmla="*/ 2571749 h 2571749"/>
              <a:gd name="connsiteX4" fmla="*/ 0 w 363073"/>
              <a:gd name="connsiteY4" fmla="*/ 0 h 2571749"/>
              <a:gd name="connsiteX0-1" fmla="*/ 0 w 363073"/>
              <a:gd name="connsiteY0-2" fmla="*/ 2571749 h 2571749"/>
              <a:gd name="connsiteX1-3" fmla="*/ 363073 w 363073"/>
              <a:gd name="connsiteY1-4" fmla="*/ 0 h 2571749"/>
              <a:gd name="connsiteX2-5" fmla="*/ 363073 w 363073"/>
              <a:gd name="connsiteY2-6" fmla="*/ 2571749 h 2571749"/>
              <a:gd name="connsiteX3-7" fmla="*/ 0 w 363073"/>
              <a:gd name="connsiteY3-8" fmla="*/ 2571749 h 2571749"/>
              <a:gd name="connsiteX0-9" fmla="*/ 0 w 2261321"/>
              <a:gd name="connsiteY0-10" fmla="*/ 5152904 h 5152904"/>
              <a:gd name="connsiteX1-11" fmla="*/ 2261321 w 2261321"/>
              <a:gd name="connsiteY1-12" fmla="*/ 0 h 5152904"/>
              <a:gd name="connsiteX2-13" fmla="*/ 2261321 w 2261321"/>
              <a:gd name="connsiteY2-14" fmla="*/ 2571749 h 5152904"/>
              <a:gd name="connsiteX3-15" fmla="*/ 0 w 2261321"/>
              <a:gd name="connsiteY3-16" fmla="*/ 5152904 h 5152904"/>
              <a:gd name="connsiteX0-17" fmla="*/ 0 w 2284470"/>
              <a:gd name="connsiteY0-18" fmla="*/ 5152904 h 5164478"/>
              <a:gd name="connsiteX1-19" fmla="*/ 2261321 w 2284470"/>
              <a:gd name="connsiteY1-20" fmla="*/ 0 h 5164478"/>
              <a:gd name="connsiteX2-21" fmla="*/ 2284470 w 2284470"/>
              <a:gd name="connsiteY2-22" fmla="*/ 5164478 h 5164478"/>
              <a:gd name="connsiteX3-23" fmla="*/ 0 w 2284470"/>
              <a:gd name="connsiteY3-24" fmla="*/ 5152904 h 5164478"/>
              <a:gd name="connsiteX0-25" fmla="*/ 0 w 3800753"/>
              <a:gd name="connsiteY0-26" fmla="*/ 5129755 h 5164478"/>
              <a:gd name="connsiteX1-27" fmla="*/ 3777604 w 3800753"/>
              <a:gd name="connsiteY1-28" fmla="*/ 0 h 5164478"/>
              <a:gd name="connsiteX2-29" fmla="*/ 3800753 w 3800753"/>
              <a:gd name="connsiteY2-30" fmla="*/ 5164478 h 5164478"/>
              <a:gd name="connsiteX3-31" fmla="*/ 0 w 3800753"/>
              <a:gd name="connsiteY3-32" fmla="*/ 5129755 h 5164478"/>
              <a:gd name="connsiteX0-33" fmla="*/ 0 w 4066970"/>
              <a:gd name="connsiteY0-34" fmla="*/ 5152904 h 5164478"/>
              <a:gd name="connsiteX1-35" fmla="*/ 4043821 w 4066970"/>
              <a:gd name="connsiteY1-36" fmla="*/ 0 h 5164478"/>
              <a:gd name="connsiteX2-37" fmla="*/ 4066970 w 4066970"/>
              <a:gd name="connsiteY2-38" fmla="*/ 5164478 h 5164478"/>
              <a:gd name="connsiteX3-39" fmla="*/ 0 w 4066970"/>
              <a:gd name="connsiteY3-40" fmla="*/ 5152904 h 5164478"/>
              <a:gd name="connsiteX0-41" fmla="*/ 0 w 4130470"/>
              <a:gd name="connsiteY0-42" fmla="*/ 5152904 h 5164478"/>
              <a:gd name="connsiteX1-43" fmla="*/ 4107321 w 4130470"/>
              <a:gd name="connsiteY1-44" fmla="*/ 0 h 5164478"/>
              <a:gd name="connsiteX2-45" fmla="*/ 4130470 w 4130470"/>
              <a:gd name="connsiteY2-46" fmla="*/ 5164478 h 5164478"/>
              <a:gd name="connsiteX3-47" fmla="*/ 0 w 4130470"/>
              <a:gd name="connsiteY3-48" fmla="*/ 5152904 h 5164478"/>
              <a:gd name="connsiteX0-49" fmla="*/ 0 w 4867070"/>
              <a:gd name="connsiteY0-50" fmla="*/ 5152904 h 5164478"/>
              <a:gd name="connsiteX1-51" fmla="*/ 4843921 w 4867070"/>
              <a:gd name="connsiteY1-52" fmla="*/ 0 h 5164478"/>
              <a:gd name="connsiteX2-53" fmla="*/ 4867070 w 4867070"/>
              <a:gd name="connsiteY2-54" fmla="*/ 5164478 h 5164478"/>
              <a:gd name="connsiteX3-55" fmla="*/ 0 w 4867070"/>
              <a:gd name="connsiteY3-56" fmla="*/ 5152904 h 5164478"/>
              <a:gd name="connsiteX0-57" fmla="*/ 0 w 4867070"/>
              <a:gd name="connsiteY0-58" fmla="*/ 5152904 h 5164478"/>
              <a:gd name="connsiteX1-59" fmla="*/ 4843921 w 4867070"/>
              <a:gd name="connsiteY1-60" fmla="*/ 0 h 5164478"/>
              <a:gd name="connsiteX2-61" fmla="*/ 4867070 w 4867070"/>
              <a:gd name="connsiteY2-62" fmla="*/ 5164478 h 5164478"/>
              <a:gd name="connsiteX3-63" fmla="*/ 0 w 4867070"/>
              <a:gd name="connsiteY3-64" fmla="*/ 5152904 h 5164478"/>
              <a:gd name="connsiteX0-65" fmla="*/ 0 w 4884843"/>
              <a:gd name="connsiteY0-66" fmla="*/ 5188447 h 5188447"/>
              <a:gd name="connsiteX1-67" fmla="*/ 4861694 w 4884843"/>
              <a:gd name="connsiteY1-68" fmla="*/ 0 h 5188447"/>
              <a:gd name="connsiteX2-69" fmla="*/ 4884843 w 4884843"/>
              <a:gd name="connsiteY2-70" fmla="*/ 5164478 h 5188447"/>
              <a:gd name="connsiteX3-71" fmla="*/ 0 w 4884843"/>
              <a:gd name="connsiteY3-72" fmla="*/ 5188447 h 5188447"/>
              <a:gd name="connsiteX0-73" fmla="*/ 0 w 4861694"/>
              <a:gd name="connsiteY0-74" fmla="*/ 5188447 h 5188447"/>
              <a:gd name="connsiteX1-75" fmla="*/ 4861694 w 4861694"/>
              <a:gd name="connsiteY1-76" fmla="*/ 0 h 5188447"/>
              <a:gd name="connsiteX2-77" fmla="*/ 4849299 w 4861694"/>
              <a:gd name="connsiteY2-78" fmla="*/ 5182251 h 5188447"/>
              <a:gd name="connsiteX3-79" fmla="*/ 0 w 4861694"/>
              <a:gd name="connsiteY3-80" fmla="*/ 5188447 h 5188447"/>
              <a:gd name="connsiteX0-81" fmla="*/ 0 w 4875644"/>
              <a:gd name="connsiteY0-82" fmla="*/ 5188447 h 5199465"/>
              <a:gd name="connsiteX1-83" fmla="*/ 4861694 w 4875644"/>
              <a:gd name="connsiteY1-84" fmla="*/ 0 h 5199465"/>
              <a:gd name="connsiteX2-85" fmla="*/ 4875118 w 4875644"/>
              <a:gd name="connsiteY2-86" fmla="*/ 5199465 h 5199465"/>
              <a:gd name="connsiteX3-87" fmla="*/ 0 w 4875644"/>
              <a:gd name="connsiteY3-88" fmla="*/ 5188447 h 5199465"/>
              <a:gd name="connsiteX0-89" fmla="*/ 0 w 4875936"/>
              <a:gd name="connsiteY0-90" fmla="*/ 5214268 h 5225286"/>
              <a:gd name="connsiteX1-91" fmla="*/ 4870305 w 4875936"/>
              <a:gd name="connsiteY1-92" fmla="*/ 0 h 5225286"/>
              <a:gd name="connsiteX2-93" fmla="*/ 4875118 w 4875936"/>
              <a:gd name="connsiteY2-94" fmla="*/ 5225286 h 5225286"/>
              <a:gd name="connsiteX3-95" fmla="*/ 0 w 4875936"/>
              <a:gd name="connsiteY3-96" fmla="*/ 5214268 h 5225286"/>
              <a:gd name="connsiteX0-97" fmla="*/ 0 w 4870304"/>
              <a:gd name="connsiteY0-98" fmla="*/ 5214268 h 5216678"/>
              <a:gd name="connsiteX1-99" fmla="*/ 4870305 w 4870304"/>
              <a:gd name="connsiteY1-100" fmla="*/ 0 h 5216678"/>
              <a:gd name="connsiteX2-101" fmla="*/ 4866513 w 4870304"/>
              <a:gd name="connsiteY2-102" fmla="*/ 5216678 h 5216678"/>
              <a:gd name="connsiteX3-103" fmla="*/ 0 w 4870304"/>
              <a:gd name="connsiteY3-104" fmla="*/ 5214268 h 521667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4870304" h="5216678">
                <a:moveTo>
                  <a:pt x="0" y="5214268"/>
                </a:moveTo>
                <a:lnTo>
                  <a:pt x="4870305" y="0"/>
                </a:lnTo>
                <a:cubicBezTo>
                  <a:pt x="4866173" y="1727417"/>
                  <a:pt x="4870645" y="3489261"/>
                  <a:pt x="4866513" y="5216678"/>
                </a:cubicBezTo>
                <a:lnTo>
                  <a:pt x="0" y="5214268"/>
                </a:lnTo>
                <a:close/>
              </a:path>
            </a:pathLst>
          </a:custGeom>
          <a:gradFill flip="none" rotWithShape="1">
            <a:gsLst>
              <a:gs pos="91000">
                <a:schemeClr val="accent2"/>
              </a:gs>
              <a:gs pos="17000">
                <a:schemeClr val="accent1"/>
              </a:gs>
            </a:gsLst>
            <a:lin ang="42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4" name="直角三角形 3"/>
          <p:cNvSpPr/>
          <p:nvPr/>
        </p:nvSpPr>
        <p:spPr>
          <a:xfrm rot="10800000">
            <a:off x="9532307" y="0"/>
            <a:ext cx="2659693" cy="884876"/>
          </a:xfrm>
          <a:prstGeom prst="rtTriangle">
            <a:avLst/>
          </a:prstGeom>
          <a:gradFill flip="none" rotWithShape="1">
            <a:gsLst>
              <a:gs pos="99000">
                <a:schemeClr val="accent2"/>
              </a:gs>
              <a:gs pos="0">
                <a:schemeClr val="accent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5" name="PA-平行四边形 17"/>
          <p:cNvSpPr/>
          <p:nvPr>
            <p:custDataLst>
              <p:tags r:id="rId1"/>
            </p:custDataLst>
          </p:nvPr>
        </p:nvSpPr>
        <p:spPr>
          <a:xfrm>
            <a:off x="1123003" y="0"/>
            <a:ext cx="3328029" cy="265471"/>
          </a:xfrm>
          <a:prstGeom prst="parallelogram">
            <a:avLst>
              <a:gd name="adj" fmla="val 61800"/>
            </a:avLst>
          </a:prstGeom>
          <a:gradFill flip="none" rotWithShape="1">
            <a:gsLst>
              <a:gs pos="99000">
                <a:schemeClr val="accent2"/>
              </a:gs>
              <a:gs pos="0">
                <a:schemeClr val="accent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367665" y="1558290"/>
            <a:ext cx="10197465" cy="32003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 algn="l" fontAlgn="auto">
              <a:lnSpc>
                <a:spcPct val="200000"/>
              </a:lnSpc>
              <a:buClrTx/>
              <a:buSzTx/>
              <a:buFontTx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三、商品详情页的作用</a:t>
            </a:r>
          </a:p>
          <a:p>
            <a:pPr indent="0" algn="l" fontAlgn="auto">
              <a:lnSpc>
                <a:spcPct val="200000"/>
              </a:lnSpc>
              <a:buClrTx/>
              <a:buSzTx/>
              <a:buFontTx/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（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）介绍产品信息</a:t>
            </a:r>
          </a:p>
          <a:p>
            <a:pPr indent="0" algn="l" fontAlgn="auto">
              <a:lnSpc>
                <a:spcPct val="200000"/>
              </a:lnSpc>
              <a:buClrTx/>
              <a:buSzTx/>
              <a:buFontTx/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（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）给出购买理由</a:t>
            </a:r>
          </a:p>
          <a:p>
            <a:pPr indent="0" algn="l" fontAlgn="auto">
              <a:lnSpc>
                <a:spcPct val="200000"/>
              </a:lnSpc>
              <a:buClrTx/>
              <a:buSzTx/>
              <a:buFontTx/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（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3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）提升信任感</a:t>
            </a:r>
          </a:p>
          <a:p>
            <a:pPr indent="0" algn="l" fontAlgn="auto">
              <a:lnSpc>
                <a:spcPct val="200000"/>
              </a:lnSpc>
              <a:buClrTx/>
              <a:buSzTx/>
              <a:buFontTx/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（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4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）提出售后保障</a:t>
            </a:r>
          </a:p>
        </p:txBody>
      </p:sp>
      <p:sp>
        <p:nvSpPr>
          <p:cNvPr id="29" name="矩形 28"/>
          <p:cNvSpPr/>
          <p:nvPr/>
        </p:nvSpPr>
        <p:spPr>
          <a:xfrm>
            <a:off x="367665" y="1706878"/>
            <a:ext cx="10495280" cy="423672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8" name="组合 27"/>
          <p:cNvGrpSpPr/>
          <p:nvPr/>
        </p:nvGrpSpPr>
        <p:grpSpPr>
          <a:xfrm>
            <a:off x="657321" y="1101306"/>
            <a:ext cx="3317875" cy="508000"/>
            <a:chOff x="1390381" y="1882406"/>
            <a:chExt cx="3317875" cy="508000"/>
          </a:xfrm>
        </p:grpSpPr>
        <p:sp>
          <p:nvSpPr>
            <p:cNvPr id="26" name="圆角矩形 25"/>
            <p:cNvSpPr/>
            <p:nvPr/>
          </p:nvSpPr>
          <p:spPr>
            <a:xfrm>
              <a:off x="1390381" y="1882406"/>
              <a:ext cx="3317875" cy="508000"/>
            </a:xfrm>
            <a:prstGeom prst="roundRect">
              <a:avLst>
                <a:gd name="adj" fmla="val 19674"/>
              </a:avLst>
            </a:prstGeom>
            <a:gradFill>
              <a:gsLst>
                <a:gs pos="99000">
                  <a:srgbClr val="89CA7D"/>
                </a:gs>
                <a:gs pos="0">
                  <a:srgbClr val="0B9FAE"/>
                </a:gs>
              </a:gsLst>
              <a:lin ang="0" scaled="1"/>
            </a:gra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1941564" y="1937016"/>
              <a:ext cx="2214880" cy="3987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000" b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三、详情页的作用</a:t>
              </a: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9" grpId="0" bldLvl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蓝灰商务工作汇报PPT模板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75.2093700787401,&quot;left&quot;:478.7188188976378,&quot;top&quot;:83.34708661417321,&quot;width&quot;:746.0811811023622}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75.2093700787401,&quot;left&quot;:478.7188188976378,&quot;top&quot;:83.34708661417321,&quot;width&quot;:746.0811811023622}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  <p:tag name="KSO_WM_DIAGRAM_VIRTUALLY_FRAME" val="{&quot;height&quot;:375.2093700787401,&quot;left&quot;:478.7188188976378,&quot;top&quot;:83.34708661417321,&quot;width&quot;:746.0811811023622}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75.2093700787401,&quot;left&quot;:478.7188188976378,&quot;top&quot;:83.34708661417321,&quot;width&quot;:746.0811811023622}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  <p:tag name="KSO_WM_DIAGRAM_VIRTUALLY_FRAME" val="{&quot;height&quot;:375.2093700787401,&quot;left&quot;:478.7188188976378,&quot;top&quot;:83.34708661417321,&quot;width&quot;:746.0811811023622}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82.4,&quot;left&quot;:426.6,&quot;top&quot;:86.7,&quot;width&quot;:518.4}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82.4,&quot;left&quot;:426.6,&quot;top&quot;:86.7,&quot;width&quot;:518.4}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82.4,&quot;left&quot;:426.6,&quot;top&quot;:86.7,&quot;width&quot;:518.4}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82.4,&quot;left&quot;:426.6,&quot;top&quot;:86.7,&quot;width&quot;:518.4}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82.4,&quot;left&quot;:426.6,&quot;top&quot;:86.7,&quot;width&quot;:518.4}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82.4,&quot;left&quot;:426.6,&quot;top&quot;:86.7,&quot;width&quot;:518.4}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82.4,&quot;left&quot;:426.6,&quot;top&quot;:86.7,&quot;width&quot;:518.4}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82.4,&quot;left&quot;:426.6,&quot;top&quot;:86.7,&quot;width&quot;:518.4}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82.4,&quot;left&quot;:426.6,&quot;top&quot;:86.7,&quot;width&quot;:518.4}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82.4,&quot;left&quot;:426.6,&quot;top&quot;:86.7,&quot;width&quot;:518.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82.4,&quot;left&quot;:426.6,&quot;top&quot;:86.7,&quot;width&quot;:518.4}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82.4,&quot;left&quot;:426.6,&quot;top&quot;:86.7,&quot;width&quot;:518.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  <p:tag name="KSO_WM_DIAGRAM_VIRTUALLY_FRAME" val="{&quot;height&quot;:375.2093700787401,&quot;left&quot;:478.7188188976378,&quot;top&quot;:83.34708661417321,&quot;width&quot;:746.0811811023622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  <p:tag name="KSO_WM_DIAGRAM_VIRTUALLY_FRAME" val="{&quot;height&quot;:375.2093700787401,&quot;left&quot;:478.7188188976378,&quot;top&quot;:83.34708661417321,&quot;width&quot;:746.0811811023622}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75.2093700787401,&quot;left&quot;:478.7188188976378,&quot;top&quot;:83.34708661417321,&quot;width&quot;:746.0811811023622}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  <p:tag name="KSO_WM_DIAGRAM_VIRTUALLY_FRAME" val="{&quot;height&quot;:375.2093700787401,&quot;left&quot;:478.7188188976378,&quot;top&quot;:83.34708661417321,&quot;width&quot;:746.0811811023622}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75.2093700787401,&quot;left&quot;:478.7188188976378,&quot;top&quot;:83.34708661417321,&quot;width&quot;:746.0811811023622}"/>
</p:tagLst>
</file>

<file path=ppt/theme/theme1.xml><?xml version="1.0" encoding="utf-8"?>
<a:theme xmlns:a="http://schemas.openxmlformats.org/drawingml/2006/main" name="Office 主题​​">
  <a:themeElements>
    <a:clrScheme name="自定义 38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B9FAE"/>
      </a:accent1>
      <a:accent2>
        <a:srgbClr val="89CA7D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xpqa2zoz">
      <a:majorFont>
        <a:latin typeface="iekie jianheiti"/>
        <a:ea typeface="iekie jianheiti"/>
        <a:cs typeface=""/>
      </a:majorFont>
      <a:minorFont>
        <a:latin typeface="iekie jianheiti"/>
        <a:ea typeface="iekie jianheit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主题​​">
  <a:themeElements>
    <a:clrScheme name="自定义 38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B9FAE"/>
      </a:accent1>
      <a:accent2>
        <a:srgbClr val="89CA7D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xpqa2zoz">
      <a:majorFont>
        <a:latin typeface="iekie jianheiti"/>
        <a:ea typeface="iekie jianheiti"/>
        <a:cs typeface=""/>
      </a:majorFont>
      <a:minorFont>
        <a:latin typeface="iekie jianheiti"/>
        <a:ea typeface="iekie jianheit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1959</Words>
  <Application>Microsoft Office PowerPoint</Application>
  <PresentationFormat>宽屏</PresentationFormat>
  <Paragraphs>87</Paragraphs>
  <Slides>28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28</vt:i4>
      </vt:variant>
    </vt:vector>
  </HeadingPairs>
  <TitlesOfParts>
    <vt:vector size="40" baseType="lpstr">
      <vt:lpstr>iekie jianheiti</vt:lpstr>
      <vt:lpstr>zihun59hao-chuangcuhei</vt:lpstr>
      <vt:lpstr>等线</vt:lpstr>
      <vt:lpstr>宋体</vt:lpstr>
      <vt:lpstr>微软雅黑</vt:lpstr>
      <vt:lpstr>印品黑体</vt:lpstr>
      <vt:lpstr>Arial</vt:lpstr>
      <vt:lpstr>Calibri</vt:lpstr>
      <vt:lpstr>Times New Roman</vt:lpstr>
      <vt:lpstr>Office 主题​​</vt:lpstr>
      <vt:lpstr>1_Office 主题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蓝灰商务工作汇报PPT模板1</dc:title>
  <dc:creator>andy</dc:creator>
  <cp:lastModifiedBy>tf</cp:lastModifiedBy>
  <cp:revision>559</cp:revision>
  <dcterms:created xsi:type="dcterms:W3CDTF">2019-04-09T06:58:00Z</dcterms:created>
  <dcterms:modified xsi:type="dcterms:W3CDTF">2025-02-24T08:41:35Z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2052-12.1.0.19770</vt:lpwstr>
  </property>
  <property fmtid="{D5CDD505-2E9C-101B-9397-08002B2CF9AE}" pid="3" name="ICV">
    <vt:lpwstr>83F580579B77402281352DB2FB0D7A4C_13</vt:lpwstr>
  </property>
</Properties>
</file>